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6.xml" ContentType="application/vnd.openxmlformats-officedocument.drawingml.diagramData+xml"/>
  <Override PartName="/ppt/diagrams/data8.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87"/>
  </p:notesMasterIdLst>
  <p:sldIdLst>
    <p:sldId id="257" r:id="rId2"/>
    <p:sldId id="394" r:id="rId3"/>
    <p:sldId id="349" r:id="rId4"/>
    <p:sldId id="282" r:id="rId5"/>
    <p:sldId id="350" r:id="rId6"/>
    <p:sldId id="331" r:id="rId7"/>
    <p:sldId id="427" r:id="rId8"/>
    <p:sldId id="260" r:id="rId9"/>
    <p:sldId id="333" r:id="rId10"/>
    <p:sldId id="271" r:id="rId11"/>
    <p:sldId id="273" r:id="rId12"/>
    <p:sldId id="401" r:id="rId13"/>
    <p:sldId id="426" r:id="rId14"/>
    <p:sldId id="274" r:id="rId15"/>
    <p:sldId id="415" r:id="rId16"/>
    <p:sldId id="334" r:id="rId17"/>
    <p:sldId id="275" r:id="rId18"/>
    <p:sldId id="315" r:id="rId19"/>
    <p:sldId id="316" r:id="rId20"/>
    <p:sldId id="278" r:id="rId21"/>
    <p:sldId id="418" r:id="rId22"/>
    <p:sldId id="256" r:id="rId23"/>
    <p:sldId id="419" r:id="rId24"/>
    <p:sldId id="258" r:id="rId25"/>
    <p:sldId id="259" r:id="rId26"/>
    <p:sldId id="425" r:id="rId27"/>
    <p:sldId id="428" r:id="rId28"/>
    <p:sldId id="396" r:id="rId29"/>
    <p:sldId id="279" r:id="rId30"/>
    <p:sldId id="413" r:id="rId31"/>
    <p:sldId id="402" r:id="rId32"/>
    <p:sldId id="420" r:id="rId33"/>
    <p:sldId id="284" r:id="rId34"/>
    <p:sldId id="399" r:id="rId35"/>
    <p:sldId id="285" r:id="rId36"/>
    <p:sldId id="407" r:id="rId37"/>
    <p:sldId id="414" r:id="rId38"/>
    <p:sldId id="405" r:id="rId39"/>
    <p:sldId id="298" r:id="rId40"/>
    <p:sldId id="398" r:id="rId41"/>
    <p:sldId id="300" r:id="rId42"/>
    <p:sldId id="301" r:id="rId43"/>
    <p:sldId id="406" r:id="rId44"/>
    <p:sldId id="306" r:id="rId45"/>
    <p:sldId id="395" r:id="rId46"/>
    <p:sldId id="353" r:id="rId47"/>
    <p:sldId id="354" r:id="rId48"/>
    <p:sldId id="355" r:id="rId49"/>
    <p:sldId id="390" r:id="rId50"/>
    <p:sldId id="358" r:id="rId51"/>
    <p:sldId id="391" r:id="rId52"/>
    <p:sldId id="360" r:id="rId53"/>
    <p:sldId id="362" r:id="rId54"/>
    <p:sldId id="417" r:id="rId55"/>
    <p:sldId id="422" r:id="rId56"/>
    <p:sldId id="363" r:id="rId57"/>
    <p:sldId id="364" r:id="rId58"/>
    <p:sldId id="365" r:id="rId59"/>
    <p:sldId id="366" r:id="rId60"/>
    <p:sldId id="367" r:id="rId61"/>
    <p:sldId id="368" r:id="rId62"/>
    <p:sldId id="369" r:id="rId63"/>
    <p:sldId id="370" r:id="rId64"/>
    <p:sldId id="371" r:id="rId65"/>
    <p:sldId id="386" r:id="rId66"/>
    <p:sldId id="412" r:id="rId67"/>
    <p:sldId id="423" r:id="rId68"/>
    <p:sldId id="372" r:id="rId69"/>
    <p:sldId id="382" r:id="rId70"/>
    <p:sldId id="381" r:id="rId71"/>
    <p:sldId id="374" r:id="rId72"/>
    <p:sldId id="375" r:id="rId73"/>
    <p:sldId id="376" r:id="rId74"/>
    <p:sldId id="404" r:id="rId75"/>
    <p:sldId id="379" r:id="rId76"/>
    <p:sldId id="377" r:id="rId77"/>
    <p:sldId id="378" r:id="rId78"/>
    <p:sldId id="380" r:id="rId79"/>
    <p:sldId id="387" r:id="rId80"/>
    <p:sldId id="392" r:id="rId81"/>
    <p:sldId id="385" r:id="rId82"/>
    <p:sldId id="416" r:id="rId83"/>
    <p:sldId id="393" r:id="rId84"/>
    <p:sldId id="384" r:id="rId85"/>
    <p:sldId id="424" r:id="rId86"/>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CC00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072" autoAdjust="0"/>
  </p:normalViewPr>
  <p:slideViewPr>
    <p:cSldViewPr>
      <p:cViewPr varScale="1">
        <p:scale>
          <a:sx n="74" d="100"/>
          <a:sy n="74" d="100"/>
        </p:scale>
        <p:origin x="1613" y="6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_rels/data6.xml.rels><?xml version="1.0" encoding="UTF-8" standalone="yes"?>
<Relationships xmlns="http://schemas.openxmlformats.org/package/2006/relationships"><Relationship Id="rId1" Type="http://schemas.openxmlformats.org/officeDocument/2006/relationships/image" Target="../media/image5100.png"/></Relationships>
</file>

<file path=ppt/diagrams/_rels/data8.xml.rels><?xml version="1.0" encoding="UTF-8" standalone="yes"?>
<Relationships xmlns="http://schemas.openxmlformats.org/package/2006/relationships"><Relationship Id="rId1" Type="http://schemas.openxmlformats.org/officeDocument/2006/relationships/image" Target="../media/image63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87E2C9DA-AF71-49BE-8463-230D4FAEACDF}">
      <dgm:prSet/>
      <dgm:spPr/>
      <dgm:t>
        <a:bodyPr/>
        <a:lstStyle/>
        <a:p>
          <a:r>
            <a:rPr lang="en-US"/>
            <a:t>State space</a:t>
          </a:r>
        </a:p>
      </dgm:t>
    </dgm:pt>
    <dgm:pt modelId="{7ED67AEE-3EFA-42A3-9FB2-7E51CBD1AD0A}" type="parTrans" cxnId="{73BAC23A-4B06-47EF-832B-1E7F17048948}">
      <dgm:prSet/>
      <dgm:spPr/>
      <dgm:t>
        <a:bodyPr/>
        <a:lstStyle/>
        <a:p>
          <a:endParaRPr lang="en-US"/>
        </a:p>
      </dgm:t>
    </dgm:pt>
    <dgm:pt modelId="{4D78A9AF-DCE9-40A1-968E-8A84669BB17C}" type="sibTrans" cxnId="{73BAC23A-4B06-47EF-832B-1E7F17048948}">
      <dgm:prSet/>
      <dgm:spPr/>
      <dgm:t>
        <a:bodyPr/>
        <a:lstStyle/>
        <a:p>
          <a:endParaRPr lang="en-US"/>
        </a:p>
      </dgm:t>
    </dgm:pt>
    <dgm:pt modelId="{4A686FD9-F517-4034-849B-38895D14ED95}">
      <dgm:prSet/>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pPr/>
      <dgm:t>
        <a:bodyPr/>
        <a:lstStyle/>
        <a:p>
          <a:r>
            <a:rPr lang="en-US"/>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20161611-1CCB-49E5-BCD6-160E7AE8C6F1}" type="pres">
      <dgm:prSet presAssocID="{87E2C9DA-AF71-49BE-8463-230D4FAEACDF}" presName="textNode" presStyleLbl="node1" presStyleIdx="1" presStyleCnt="5">
        <dgm:presLayoutVars>
          <dgm:bulletEnabled val="1"/>
        </dgm:presLayoutVars>
      </dgm:prSet>
      <dgm:spPr/>
    </dgm:pt>
    <dgm:pt modelId="{86916C63-1FAF-43F8-B295-0A3F60413D66}" type="pres">
      <dgm:prSet presAssocID="{4D78A9AF-DCE9-40A1-968E-8A84669BB17C}" presName="sibTrans" presStyleCnt="0"/>
      <dgm:spPr/>
    </dgm:pt>
    <dgm:pt modelId="{FE566455-4387-4F3B-93FD-63039231E455}" type="pres">
      <dgm:prSet presAssocID="{4A686FD9-F517-4034-849B-38895D14ED95}" presName="textNode" presStyleLbl="node1" presStyleIdx="2" presStyleCnt="5">
        <dgm:presLayoutVars>
          <dgm:bulletEnabled val="1"/>
        </dgm:presLayoutVars>
      </dgm:prSet>
      <dgm:spPr/>
    </dgm:pt>
    <dgm:pt modelId="{7685ED58-3418-4846-9665-E14742C7BD0B}" type="pres">
      <dgm:prSet presAssocID="{C9797574-41BD-42CD-B50E-64C62694529C}"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2"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73BAC23A-4B06-47EF-832B-1E7F17048948}" srcId="{277C6803-CA4B-420D-A759-A0176716CDEC}" destId="{87E2C9DA-AF71-49BE-8463-230D4FAEACDF}" srcOrd="1" destOrd="0" parTransId="{7ED67AEE-3EFA-42A3-9FB2-7E51CBD1AD0A}" sibTransId="{4D78A9AF-DCE9-40A1-968E-8A84669BB17C}"/>
    <dgm:cxn modelId="{E42A713B-7206-49A5-9A6C-85CF3F2FC3FC}" srcId="{277C6803-CA4B-420D-A759-A0176716CDEC}" destId="{9227DA0E-23FC-4CFA-8C59-414EB0E01F6C}" srcOrd="4" destOrd="0" parTransId="{3DB6186E-4551-43E5-86B1-E1DD65E0DC9E}" sibTransId="{5AFFAE01-E256-4EE8-9509-B262F1BD23C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169141CD-0342-4B63-B721-5243A4C779D4}" type="presOf" srcId="{87E2C9DA-AF71-49BE-8463-230D4FAEACDF}" destId="{20161611-1CCB-49E5-BCD6-160E7AE8C6F1}"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DCDC86E0-345B-4170-8F4C-A1A9BC75C0FC}" type="presParOf" srcId="{2940AEB7-E777-4807-BDF0-EF3FA0BEEEC2}" destId="{20161611-1CCB-49E5-BCD6-160E7AE8C6F1}" srcOrd="2" destOrd="0" presId="urn:microsoft.com/office/officeart/2005/8/layout/hProcess9"/>
    <dgm:cxn modelId="{CD089FAC-7D3F-4F18-9A53-AA6C7921B4E3}" type="presParOf" srcId="{2940AEB7-E777-4807-BDF0-EF3FA0BEEEC2}" destId="{86916C63-1FAF-43F8-B295-0A3F60413D66}" srcOrd="3" destOrd="0" presId="urn:microsoft.com/office/officeart/2005/8/layout/hProcess9"/>
    <dgm:cxn modelId="{2DC080EA-34FA-4231-9E1B-88EF50C76450}" type="presParOf" srcId="{2940AEB7-E777-4807-BDF0-EF3FA0BEEEC2}" destId="{FE566455-4387-4F3B-93FD-63039231E455}" srcOrd="4" destOrd="0" presId="urn:microsoft.com/office/officeart/2005/8/layout/hProcess9"/>
    <dgm:cxn modelId="{85238898-3046-480A-8E6E-7930658D5180}" type="presParOf" srcId="{2940AEB7-E777-4807-BDF0-EF3FA0BEEEC2}" destId="{7685ED58-3418-4846-9665-E14742C7BD0B}"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6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6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6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6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6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6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4CDD65-E2DE-45CF-B0CB-1743475419A4}"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4DAEC894-8C35-4E1D-B525-AEB76A75FD13}">
      <dgm:prSet custT="1"/>
      <dgm:spPr/>
      <dgm:t>
        <a:bodyPr/>
        <a:lstStyle/>
        <a:p>
          <a:pPr algn="ctr"/>
          <a:r>
            <a:rPr lang="en-US" sz="2000" dirty="0"/>
            <a:t>Breadth-first search</a:t>
          </a:r>
        </a:p>
      </dgm:t>
    </dgm:pt>
    <dgm:pt modelId="{8E2EAE42-1C7C-4850-B282-8081E4E653D2}" type="parTrans" cxnId="{B4686F19-25A8-4E38-B048-68A384DEE682}">
      <dgm:prSet/>
      <dgm:spPr/>
      <dgm:t>
        <a:bodyPr/>
        <a:lstStyle/>
        <a:p>
          <a:pPr algn="ctr"/>
          <a:endParaRPr lang="en-US" sz="2000"/>
        </a:p>
      </dgm:t>
    </dgm:pt>
    <dgm:pt modelId="{1F8426D5-5AE4-448C-8E5E-5E2D29F417D4}" type="sibTrans" cxnId="{B4686F19-25A8-4E38-B048-68A384DEE682}">
      <dgm:prSet/>
      <dgm:spPr/>
      <dgm:t>
        <a:bodyPr/>
        <a:lstStyle/>
        <a:p>
          <a:pPr algn="ctr"/>
          <a:endParaRPr lang="en-US" sz="2000"/>
        </a:p>
      </dgm:t>
    </dgm:pt>
    <dgm:pt modelId="{2438D790-A056-41AD-8477-57150716EB0E}">
      <dgm:prSet custT="1"/>
      <dgm:spPr/>
      <dgm:t>
        <a:bodyPr/>
        <a:lstStyle/>
        <a:p>
          <a:pPr algn="ctr"/>
          <a:r>
            <a:rPr lang="en-US" sz="2000" dirty="0"/>
            <a:t>Uniform-cost search</a:t>
          </a:r>
        </a:p>
      </dgm:t>
    </dgm:pt>
    <dgm:pt modelId="{33B4D04D-0F70-4D39-AC5B-103D4570EC75}" type="parTrans" cxnId="{A2219DBB-2FEF-4018-AA8D-DC6CAB5CAF5F}">
      <dgm:prSet/>
      <dgm:spPr/>
      <dgm:t>
        <a:bodyPr/>
        <a:lstStyle/>
        <a:p>
          <a:pPr algn="ctr"/>
          <a:endParaRPr lang="en-US" sz="2000"/>
        </a:p>
      </dgm:t>
    </dgm:pt>
    <dgm:pt modelId="{A8534AC8-F778-4055-BBEE-7A092C95161C}" type="sibTrans" cxnId="{A2219DBB-2FEF-4018-AA8D-DC6CAB5CAF5F}">
      <dgm:prSet/>
      <dgm:spPr/>
      <dgm:t>
        <a:bodyPr/>
        <a:lstStyle/>
        <a:p>
          <a:pPr algn="ctr"/>
          <a:endParaRPr lang="en-US" sz="2000"/>
        </a:p>
      </dgm:t>
    </dgm:pt>
    <dgm:pt modelId="{4267C56C-B832-48AA-9B35-25ED28B6FF18}">
      <dgm:prSet custT="1"/>
      <dgm:spPr/>
      <dgm:t>
        <a:bodyPr/>
        <a:lstStyle/>
        <a:p>
          <a:pPr algn="ctr"/>
          <a:r>
            <a:rPr lang="en-US" sz="2000"/>
            <a:t>Depth-first search</a:t>
          </a:r>
        </a:p>
      </dgm:t>
    </dgm:pt>
    <dgm:pt modelId="{0FA83ED1-D91A-4EC4-B3AD-4420D27C2160}" type="parTrans" cxnId="{18FA4AFB-3568-46E1-A9C9-52F9DD48742C}">
      <dgm:prSet/>
      <dgm:spPr/>
      <dgm:t>
        <a:bodyPr/>
        <a:lstStyle/>
        <a:p>
          <a:pPr algn="ctr"/>
          <a:endParaRPr lang="en-US" sz="2000"/>
        </a:p>
      </dgm:t>
    </dgm:pt>
    <dgm:pt modelId="{A14A6AEA-313C-40EB-9CA9-EBD6E2FB6607}" type="sibTrans" cxnId="{18FA4AFB-3568-46E1-A9C9-52F9DD48742C}">
      <dgm:prSet/>
      <dgm:spPr/>
      <dgm:t>
        <a:bodyPr/>
        <a:lstStyle/>
        <a:p>
          <a:pPr algn="ctr"/>
          <a:endParaRPr lang="en-US" sz="2000"/>
        </a:p>
      </dgm:t>
    </dgm:pt>
    <dgm:pt modelId="{2CCD3456-D7DA-4EA8-A818-D9C9E5B52FB5}">
      <dgm:prSet custT="1"/>
      <dgm:spPr/>
      <dgm:t>
        <a:bodyPr/>
        <a:lstStyle/>
        <a:p>
          <a:pPr algn="ctr"/>
          <a:r>
            <a:rPr lang="en-US" sz="2000"/>
            <a:t>Iterative deepening search</a:t>
          </a:r>
        </a:p>
      </dgm:t>
    </dgm:pt>
    <dgm:pt modelId="{C5216874-EAE8-4635-81D8-DB9479D86529}" type="parTrans" cxnId="{226C09EE-B448-4298-B7AB-FAAFD8DA088E}">
      <dgm:prSet/>
      <dgm:spPr/>
      <dgm:t>
        <a:bodyPr/>
        <a:lstStyle/>
        <a:p>
          <a:pPr algn="ctr"/>
          <a:endParaRPr lang="en-US" sz="2000"/>
        </a:p>
      </dgm:t>
    </dgm:pt>
    <dgm:pt modelId="{A49ABB69-676E-4A04-AD40-26D6C9B1F679}" type="sibTrans" cxnId="{226C09EE-B448-4298-B7AB-FAAFD8DA088E}">
      <dgm:prSet/>
      <dgm:spPr/>
      <dgm:t>
        <a:bodyPr/>
        <a:lstStyle/>
        <a:p>
          <a:pPr algn="ctr"/>
          <a:endParaRPr lang="en-US" sz="2000"/>
        </a:p>
      </dgm:t>
    </dgm:pt>
    <dgm:pt modelId="{AA81DB18-07A3-4964-A2AE-00BE6D7122E6}" type="pres">
      <dgm:prSet presAssocID="{3C4CDD65-E2DE-45CF-B0CB-1743475419A4}" presName="linear" presStyleCnt="0">
        <dgm:presLayoutVars>
          <dgm:animLvl val="lvl"/>
          <dgm:resizeHandles val="exact"/>
        </dgm:presLayoutVars>
      </dgm:prSet>
      <dgm:spPr/>
    </dgm:pt>
    <dgm:pt modelId="{FFEE2FF0-E7C2-4247-9857-DDA0C8B4FCB4}" type="pres">
      <dgm:prSet presAssocID="{4DAEC894-8C35-4E1D-B525-AEB76A75FD13}" presName="parentText" presStyleLbl="node1" presStyleIdx="0" presStyleCnt="4">
        <dgm:presLayoutVars>
          <dgm:chMax val="0"/>
          <dgm:bulletEnabled val="1"/>
        </dgm:presLayoutVars>
      </dgm:prSet>
      <dgm:spPr/>
    </dgm:pt>
    <dgm:pt modelId="{7FD4C9C1-E0AB-47B7-8067-E35AD5FD9E15}" type="pres">
      <dgm:prSet presAssocID="{1F8426D5-5AE4-448C-8E5E-5E2D29F417D4}" presName="spacer" presStyleCnt="0"/>
      <dgm:spPr/>
    </dgm:pt>
    <dgm:pt modelId="{78562C5E-5AF9-4657-9564-45F00F600AC6}" type="pres">
      <dgm:prSet presAssocID="{2438D790-A056-41AD-8477-57150716EB0E}" presName="parentText" presStyleLbl="node1" presStyleIdx="1" presStyleCnt="4">
        <dgm:presLayoutVars>
          <dgm:chMax val="0"/>
          <dgm:bulletEnabled val="1"/>
        </dgm:presLayoutVars>
      </dgm:prSet>
      <dgm:spPr/>
    </dgm:pt>
    <dgm:pt modelId="{2665FE4C-E981-4168-98E8-84017D6C3F87}" type="pres">
      <dgm:prSet presAssocID="{A8534AC8-F778-4055-BBEE-7A092C95161C}" presName="spacer" presStyleCnt="0"/>
      <dgm:spPr/>
    </dgm:pt>
    <dgm:pt modelId="{364E2DB6-7FF8-46D7-BD32-81C555DF6739}" type="pres">
      <dgm:prSet presAssocID="{4267C56C-B832-48AA-9B35-25ED28B6FF18}" presName="parentText" presStyleLbl="node1" presStyleIdx="2" presStyleCnt="4">
        <dgm:presLayoutVars>
          <dgm:chMax val="0"/>
          <dgm:bulletEnabled val="1"/>
        </dgm:presLayoutVars>
      </dgm:prSet>
      <dgm:spPr/>
    </dgm:pt>
    <dgm:pt modelId="{F5E3A8F8-B9B8-4FD2-855F-9C0C1660E00F}" type="pres">
      <dgm:prSet presAssocID="{A14A6AEA-313C-40EB-9CA9-EBD6E2FB6607}" presName="spacer" presStyleCnt="0"/>
      <dgm:spPr/>
    </dgm:pt>
    <dgm:pt modelId="{C14222EA-93C7-42F9-A9E5-3B7CB684A159}" type="pres">
      <dgm:prSet presAssocID="{2CCD3456-D7DA-4EA8-A818-D9C9E5B52FB5}" presName="parentText" presStyleLbl="node1" presStyleIdx="3" presStyleCnt="4">
        <dgm:presLayoutVars>
          <dgm:chMax val="0"/>
          <dgm:bulletEnabled val="1"/>
        </dgm:presLayoutVars>
      </dgm:prSet>
      <dgm:spPr/>
    </dgm:pt>
  </dgm:ptLst>
  <dgm:cxnLst>
    <dgm:cxn modelId="{F18A4B04-BF8B-4EA0-909D-4741BA30790B}" type="presOf" srcId="{3C4CDD65-E2DE-45CF-B0CB-1743475419A4}" destId="{AA81DB18-07A3-4964-A2AE-00BE6D7122E6}" srcOrd="0" destOrd="0" presId="urn:microsoft.com/office/officeart/2005/8/layout/vList2"/>
    <dgm:cxn modelId="{B4686F19-25A8-4E38-B048-68A384DEE682}" srcId="{3C4CDD65-E2DE-45CF-B0CB-1743475419A4}" destId="{4DAEC894-8C35-4E1D-B525-AEB76A75FD13}" srcOrd="0" destOrd="0" parTransId="{8E2EAE42-1C7C-4850-B282-8081E4E653D2}" sibTransId="{1F8426D5-5AE4-448C-8E5E-5E2D29F417D4}"/>
    <dgm:cxn modelId="{205AC952-3D35-4529-A3DC-39EA0E71A482}" type="presOf" srcId="{4267C56C-B832-48AA-9B35-25ED28B6FF18}" destId="{364E2DB6-7FF8-46D7-BD32-81C555DF6739}" srcOrd="0" destOrd="0" presId="urn:microsoft.com/office/officeart/2005/8/layout/vList2"/>
    <dgm:cxn modelId="{CE855CA7-DA58-480D-B1C0-BCA9B7536BAC}" type="presOf" srcId="{4DAEC894-8C35-4E1D-B525-AEB76A75FD13}" destId="{FFEE2FF0-E7C2-4247-9857-DDA0C8B4FCB4}" srcOrd="0" destOrd="0" presId="urn:microsoft.com/office/officeart/2005/8/layout/vList2"/>
    <dgm:cxn modelId="{630E69AF-890E-44EA-A66C-8FE90BA7899D}" type="presOf" srcId="{2438D790-A056-41AD-8477-57150716EB0E}" destId="{78562C5E-5AF9-4657-9564-45F00F600AC6}" srcOrd="0" destOrd="0" presId="urn:microsoft.com/office/officeart/2005/8/layout/vList2"/>
    <dgm:cxn modelId="{A2219DBB-2FEF-4018-AA8D-DC6CAB5CAF5F}" srcId="{3C4CDD65-E2DE-45CF-B0CB-1743475419A4}" destId="{2438D790-A056-41AD-8477-57150716EB0E}" srcOrd="1" destOrd="0" parTransId="{33B4D04D-0F70-4D39-AC5B-103D4570EC75}" sibTransId="{A8534AC8-F778-4055-BBEE-7A092C95161C}"/>
    <dgm:cxn modelId="{D7149FD3-D99F-4E50-925F-0FEABD899A6B}" type="presOf" srcId="{2CCD3456-D7DA-4EA8-A818-D9C9E5B52FB5}" destId="{C14222EA-93C7-42F9-A9E5-3B7CB684A159}" srcOrd="0" destOrd="0" presId="urn:microsoft.com/office/officeart/2005/8/layout/vList2"/>
    <dgm:cxn modelId="{226C09EE-B448-4298-B7AB-FAAFD8DA088E}" srcId="{3C4CDD65-E2DE-45CF-B0CB-1743475419A4}" destId="{2CCD3456-D7DA-4EA8-A818-D9C9E5B52FB5}" srcOrd="3" destOrd="0" parTransId="{C5216874-EAE8-4635-81D8-DB9479D86529}" sibTransId="{A49ABB69-676E-4A04-AD40-26D6C9B1F679}"/>
    <dgm:cxn modelId="{18FA4AFB-3568-46E1-A9C9-52F9DD48742C}" srcId="{3C4CDD65-E2DE-45CF-B0CB-1743475419A4}" destId="{4267C56C-B832-48AA-9B35-25ED28B6FF18}" srcOrd="2" destOrd="0" parTransId="{0FA83ED1-D91A-4EC4-B3AD-4420D27C2160}" sibTransId="{A14A6AEA-313C-40EB-9CA9-EBD6E2FB6607}"/>
    <dgm:cxn modelId="{A33E4FCB-70FA-43CB-92A5-4F59BA50DDB3}" type="presParOf" srcId="{AA81DB18-07A3-4964-A2AE-00BE6D7122E6}" destId="{FFEE2FF0-E7C2-4247-9857-DDA0C8B4FCB4}" srcOrd="0" destOrd="0" presId="urn:microsoft.com/office/officeart/2005/8/layout/vList2"/>
    <dgm:cxn modelId="{938ACEA8-85CD-4BC3-856A-939DD66D240D}" type="presParOf" srcId="{AA81DB18-07A3-4964-A2AE-00BE6D7122E6}" destId="{7FD4C9C1-E0AB-47B7-8067-E35AD5FD9E15}" srcOrd="1" destOrd="0" presId="urn:microsoft.com/office/officeart/2005/8/layout/vList2"/>
    <dgm:cxn modelId="{BE5149FD-B43F-4BFD-9133-6ACD4DD35E37}" type="presParOf" srcId="{AA81DB18-07A3-4964-A2AE-00BE6D7122E6}" destId="{78562C5E-5AF9-4657-9564-45F00F600AC6}" srcOrd="2" destOrd="0" presId="urn:microsoft.com/office/officeart/2005/8/layout/vList2"/>
    <dgm:cxn modelId="{3F132C86-95AC-4555-84C2-A620BDA97CE0}" type="presParOf" srcId="{AA81DB18-07A3-4964-A2AE-00BE6D7122E6}" destId="{2665FE4C-E981-4168-98E8-84017D6C3F87}" srcOrd="3" destOrd="0" presId="urn:microsoft.com/office/officeart/2005/8/layout/vList2"/>
    <dgm:cxn modelId="{20A036ED-93AE-4A95-B976-9148627E95ED}" type="presParOf" srcId="{AA81DB18-07A3-4964-A2AE-00BE6D7122E6}" destId="{364E2DB6-7FF8-46D7-BD32-81C555DF6739}" srcOrd="4" destOrd="0" presId="urn:microsoft.com/office/officeart/2005/8/layout/vList2"/>
    <dgm:cxn modelId="{BC38A03B-F7A6-4A6F-9FC9-7AB2F52179EA}" type="presParOf" srcId="{AA81DB18-07A3-4964-A2AE-00BE6D7122E6}" destId="{F5E3A8F8-B9B8-4FD2-855F-9C0C1660E00F}" srcOrd="5" destOrd="0" presId="urn:microsoft.com/office/officeart/2005/8/layout/vList2"/>
    <dgm:cxn modelId="{5884B15D-50D7-4112-8836-24E23C27AC90}" type="presParOf" srcId="{AA81DB18-07A3-4964-A2AE-00BE6D7122E6}" destId="{C14222EA-93C7-42F9-A9E5-3B7CB684A15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𝑓(𝑛)=𝑔(𝑛)+ℎ(𝑛)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20161611-1CCB-49E5-BCD6-160E7AE8C6F1}">
      <dsp:nvSpPr>
        <dsp:cNvPr id="0" name=""/>
        <dsp:cNvSpPr/>
      </dsp:nvSpPr>
      <dsp:spPr>
        <a:xfrm>
          <a:off x="1594572"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State space</a:t>
          </a:r>
        </a:p>
      </dsp:txBody>
      <dsp:txXfrm>
        <a:off x="1668545" y="1379374"/>
        <a:ext cx="1367394" cy="1592589"/>
      </dsp:txXfrm>
    </dsp:sp>
    <dsp:sp modelId="{FE566455-4387-4F3B-93FD-63039231E455}">
      <dsp:nvSpPr>
        <dsp:cNvPr id="0" name=""/>
        <dsp:cNvSpPr/>
      </dsp:nvSpPr>
      <dsp:spPr>
        <a:xfrm>
          <a:off x="3185679"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Informed search</a:t>
          </a:r>
        </a:p>
      </dsp:txBody>
      <dsp:txXfrm>
        <a:off x="6441867" y="1379374"/>
        <a:ext cx="1367394" cy="15925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3336"/>
          <a:ext cx="2167520" cy="86700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t>Given a search problem definition</a:t>
          </a:r>
        </a:p>
      </dsp:txBody>
      <dsp:txXfrm>
        <a:off x="0" y="3336"/>
        <a:ext cx="2167520" cy="867008"/>
      </dsp:txXfrm>
    </dsp:sp>
    <dsp:sp modelId="{75826E61-882F-4E42-B2DE-53BD198C8B82}">
      <dsp:nvSpPr>
        <dsp:cNvPr id="0" name=""/>
        <dsp:cNvSpPr/>
      </dsp:nvSpPr>
      <dsp:spPr>
        <a:xfrm>
          <a:off x="0" y="870344"/>
          <a:ext cx="2167520" cy="149327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Initial state</a:t>
          </a:r>
        </a:p>
        <a:p>
          <a:pPr marL="171450" lvl="1" indent="-171450" algn="l" defTabSz="711200">
            <a:lnSpc>
              <a:spcPct val="90000"/>
            </a:lnSpc>
            <a:spcBef>
              <a:spcPct val="0"/>
            </a:spcBef>
            <a:spcAft>
              <a:spcPct val="15000"/>
            </a:spcAft>
            <a:buChar char="•"/>
          </a:pPr>
          <a:r>
            <a:rPr lang="en-US" sz="1600" kern="1200" dirty="0"/>
            <a:t>Actions</a:t>
          </a:r>
        </a:p>
        <a:p>
          <a:pPr marL="171450" lvl="1" indent="-171450" algn="l" defTabSz="711200">
            <a:lnSpc>
              <a:spcPct val="90000"/>
            </a:lnSpc>
            <a:spcBef>
              <a:spcPct val="0"/>
            </a:spcBef>
            <a:spcAft>
              <a:spcPct val="15000"/>
            </a:spcAft>
            <a:buChar char="•"/>
          </a:pPr>
          <a:r>
            <a:rPr lang="en-US" sz="1600" kern="1200" dirty="0"/>
            <a:t>Transition model</a:t>
          </a:r>
        </a:p>
        <a:p>
          <a:pPr marL="171450" lvl="1" indent="-171450" algn="l" defTabSz="711200">
            <a:lnSpc>
              <a:spcPct val="90000"/>
            </a:lnSpc>
            <a:spcBef>
              <a:spcPct val="0"/>
            </a:spcBef>
            <a:spcAft>
              <a:spcPct val="15000"/>
            </a:spcAft>
            <a:buChar char="•"/>
          </a:pPr>
          <a:r>
            <a:rPr lang="en-US" sz="1600" kern="1200" dirty="0"/>
            <a:t>Goal state</a:t>
          </a:r>
        </a:p>
        <a:p>
          <a:pPr marL="171450" lvl="1" indent="-171450" algn="l" defTabSz="711200">
            <a:lnSpc>
              <a:spcPct val="90000"/>
            </a:lnSpc>
            <a:spcBef>
              <a:spcPct val="0"/>
            </a:spcBef>
            <a:spcAft>
              <a:spcPct val="15000"/>
            </a:spcAft>
            <a:buChar char="•"/>
          </a:pPr>
          <a:r>
            <a:rPr lang="en-US" sz="1600" kern="1200" dirty="0"/>
            <a:t>Path cost</a:t>
          </a:r>
        </a:p>
      </dsp:txBody>
      <dsp:txXfrm>
        <a:off x="0" y="870344"/>
        <a:ext cx="2167520" cy="14932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EE2FF0-E7C2-4247-9857-DDA0C8B4FCB4}">
      <dsp:nvSpPr>
        <dsp:cNvPr id="0" name=""/>
        <dsp:cNvSpPr/>
      </dsp:nvSpPr>
      <dsp:spPr>
        <a:xfrm>
          <a:off x="0" y="451"/>
          <a:ext cx="3505200" cy="29325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Breadth-first search</a:t>
          </a:r>
        </a:p>
      </dsp:txBody>
      <dsp:txXfrm>
        <a:off x="14315" y="14766"/>
        <a:ext cx="3476570" cy="264624"/>
      </dsp:txXfrm>
    </dsp:sp>
    <dsp:sp modelId="{78562C5E-5AF9-4657-9564-45F00F600AC6}">
      <dsp:nvSpPr>
        <dsp:cNvPr id="0" name=""/>
        <dsp:cNvSpPr/>
      </dsp:nvSpPr>
      <dsp:spPr>
        <a:xfrm>
          <a:off x="0" y="302508"/>
          <a:ext cx="3505200" cy="29325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Uniform-cost search</a:t>
          </a:r>
        </a:p>
      </dsp:txBody>
      <dsp:txXfrm>
        <a:off x="14315" y="316823"/>
        <a:ext cx="3476570" cy="264624"/>
      </dsp:txXfrm>
    </dsp:sp>
    <dsp:sp modelId="{364E2DB6-7FF8-46D7-BD32-81C555DF6739}">
      <dsp:nvSpPr>
        <dsp:cNvPr id="0" name=""/>
        <dsp:cNvSpPr/>
      </dsp:nvSpPr>
      <dsp:spPr>
        <a:xfrm>
          <a:off x="0" y="604566"/>
          <a:ext cx="3505200" cy="29325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Depth-first search</a:t>
          </a:r>
        </a:p>
      </dsp:txBody>
      <dsp:txXfrm>
        <a:off x="14315" y="618881"/>
        <a:ext cx="3476570" cy="264624"/>
      </dsp:txXfrm>
    </dsp:sp>
    <dsp:sp modelId="{C14222EA-93C7-42F9-A9E5-3B7CB684A159}">
      <dsp:nvSpPr>
        <dsp:cNvPr id="0" name=""/>
        <dsp:cNvSpPr/>
      </dsp:nvSpPr>
      <dsp:spPr>
        <a:xfrm>
          <a:off x="0" y="906623"/>
          <a:ext cx="3505200" cy="29325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Iterative deepening search</a:t>
          </a:r>
        </a:p>
      </dsp:txBody>
      <dsp:txXfrm>
        <a:off x="14315" y="920938"/>
        <a:ext cx="3476570" cy="2646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9372"/>
          <a:ext cx="2839212"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6320" y="182986"/>
        <a:ext cx="2631984" cy="1915324"/>
      </dsp:txXfrm>
    </dsp:sp>
    <dsp:sp modelId="{B991C32F-A05D-4B9E-8E65-9276A1A5031C}">
      <dsp:nvSpPr>
        <dsp:cNvPr id="0" name=""/>
        <dsp:cNvSpPr/>
      </dsp:nvSpPr>
      <dsp:spPr>
        <a:xfrm>
          <a:off x="4706104" y="79372"/>
          <a:ext cx="314249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9718" y="182986"/>
        <a:ext cx="2935268" cy="19153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6592"/>
          <a:ext cx="2839212" cy="20482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2691" y="176577"/>
        <a:ext cx="2639242" cy="1848242"/>
      </dsp:txXfrm>
    </dsp:sp>
    <dsp:sp modelId="{B991C32F-A05D-4B9E-8E65-9276A1A5031C}">
      <dsp:nvSpPr>
        <dsp:cNvPr id="0" name=""/>
        <dsp:cNvSpPr/>
      </dsp:nvSpPr>
      <dsp:spPr>
        <a:xfrm>
          <a:off x="4706104" y="76592"/>
          <a:ext cx="3142496" cy="20482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𝑔</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6089" y="176577"/>
        <a:ext cx="2942526" cy="184824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Arial" pitchFamily="34" charset="0"/>
              </a:defRPr>
            </a:lvl1pPr>
          </a:lstStyle>
          <a:p>
            <a:endParaRPr lang="en-US"/>
          </a:p>
        </p:txBody>
      </p:sp>
      <p:sp>
        <p:nvSpPr>
          <p:cNvPr id="109571"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Arial" pitchFamily="34" charset="0"/>
              </a:defRPr>
            </a:lvl1pPr>
          </a:lstStyle>
          <a:p>
            <a:endParaRPr lang="en-US"/>
          </a:p>
        </p:txBody>
      </p:sp>
      <p:sp>
        <p:nvSpPr>
          <p:cNvPr id="10957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09573"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9574"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Arial" pitchFamily="34" charset="0"/>
              </a:defRPr>
            </a:lvl1pPr>
          </a:lstStyle>
          <a:p>
            <a:endParaRPr lang="en-US"/>
          </a:p>
        </p:txBody>
      </p:sp>
      <p:sp>
        <p:nvSpPr>
          <p:cNvPr id="109575"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atin typeface="Arial" pitchFamily="34" charset="0"/>
              </a:defRPr>
            </a:lvl1pPr>
          </a:lstStyle>
          <a:p>
            <a:fld id="{3AED0B83-FA1E-482D-AD89-4E224F76AB55}"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12</a:t>
            </a:fld>
            <a:endParaRPr lang="en-US"/>
          </a:p>
        </p:txBody>
      </p:sp>
    </p:spTree>
    <p:extLst>
      <p:ext uri="{BB962C8B-B14F-4D97-AF65-F5344CB8AC3E}">
        <p14:creationId xmlns:p14="http://schemas.microsoft.com/office/powerpoint/2010/main" val="552218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13</a:t>
            </a:fld>
            <a:endParaRPr lang="en-US"/>
          </a:p>
        </p:txBody>
      </p:sp>
    </p:spTree>
    <p:extLst>
      <p:ext uri="{BB962C8B-B14F-4D97-AF65-F5344CB8AC3E}">
        <p14:creationId xmlns:p14="http://schemas.microsoft.com/office/powerpoint/2010/main" val="3106622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30</a:t>
            </a:fld>
            <a:endParaRPr lang="en-US"/>
          </a:p>
        </p:txBody>
      </p:sp>
    </p:spTree>
    <p:extLst>
      <p:ext uri="{BB962C8B-B14F-4D97-AF65-F5344CB8AC3E}">
        <p14:creationId xmlns:p14="http://schemas.microsoft.com/office/powerpoint/2010/main" val="14236602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33</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34</a:t>
            </a:fld>
            <a:endParaRPr lang="en-US"/>
          </a:p>
        </p:txBody>
      </p:sp>
    </p:spTree>
    <p:extLst>
      <p:ext uri="{BB962C8B-B14F-4D97-AF65-F5344CB8AC3E}">
        <p14:creationId xmlns:p14="http://schemas.microsoft.com/office/powerpoint/2010/main" val="1329530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35</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39</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40</a:t>
            </a:fld>
            <a:endParaRPr lang="en-US"/>
          </a:p>
        </p:txBody>
      </p:sp>
    </p:spTree>
    <p:extLst>
      <p:ext uri="{BB962C8B-B14F-4D97-AF65-F5344CB8AC3E}">
        <p14:creationId xmlns:p14="http://schemas.microsoft.com/office/powerpoint/2010/main" val="26895456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42</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44</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47</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48</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49</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50</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51</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52</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53</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54</a:t>
            </a:fld>
            <a:endParaRPr lang="en-US"/>
          </a:p>
        </p:txBody>
      </p:sp>
    </p:spTree>
    <p:extLst>
      <p:ext uri="{BB962C8B-B14F-4D97-AF65-F5344CB8AC3E}">
        <p14:creationId xmlns:p14="http://schemas.microsoft.com/office/powerpoint/2010/main" val="24898962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56</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57</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Dates back to 1968 </a:t>
            </a:r>
          </a:p>
        </p:txBody>
      </p:sp>
      <p:sp>
        <p:nvSpPr>
          <p:cNvPr id="4" name="Slide Number Placeholder 3"/>
          <p:cNvSpPr>
            <a:spLocks noGrp="1"/>
          </p:cNvSpPr>
          <p:nvPr>
            <p:ph type="sldNum" sz="quarter" idx="10"/>
          </p:nvPr>
        </p:nvSpPr>
        <p:spPr/>
        <p:txBody>
          <a:bodyPr/>
          <a:lstStyle/>
          <a:p>
            <a:fld id="{CA8F1D18-9638-4932-8910-B6EDCB447AA8}" type="slidenum">
              <a:rPr lang="en-US" smtClean="0"/>
              <a:pPr/>
              <a:t>58</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59</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60</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61</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62</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63</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64</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65</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66</a:t>
            </a:fld>
            <a:endParaRPr lang="en-US"/>
          </a:p>
        </p:txBody>
      </p:sp>
    </p:spTree>
    <p:extLst>
      <p:ext uri="{BB962C8B-B14F-4D97-AF65-F5344CB8AC3E}">
        <p14:creationId xmlns:p14="http://schemas.microsoft.com/office/powerpoint/2010/main" val="5433725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69</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70</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71</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72</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73</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74</a:t>
            </a:fld>
            <a:endParaRPr lang="en-US"/>
          </a:p>
        </p:txBody>
      </p:sp>
    </p:spTree>
    <p:extLst>
      <p:ext uri="{BB962C8B-B14F-4D97-AF65-F5344CB8AC3E}">
        <p14:creationId xmlns:p14="http://schemas.microsoft.com/office/powerpoint/2010/main" val="8368761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75</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76</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77</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a:t>
            </a:fld>
            <a:endParaRPr lang="en-US"/>
          </a:p>
        </p:txBody>
      </p:sp>
    </p:spTree>
    <p:extLst>
      <p:ext uri="{BB962C8B-B14F-4D97-AF65-F5344CB8AC3E}">
        <p14:creationId xmlns:p14="http://schemas.microsoft.com/office/powerpoint/2010/main" val="35855202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79</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80</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81</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82</a:t>
            </a:fld>
            <a:endParaRPr lang="en-US"/>
          </a:p>
        </p:txBody>
      </p:sp>
    </p:spTree>
    <p:extLst>
      <p:ext uri="{BB962C8B-B14F-4D97-AF65-F5344CB8AC3E}">
        <p14:creationId xmlns:p14="http://schemas.microsoft.com/office/powerpoint/2010/main" val="8791193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a:t>
            </a:r>
            <a:r>
              <a:rPr lang="en-US" baseline="0" dirty="0"/>
              <a:t> is UCS equivalent to BFS?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Can</a:t>
            </a:r>
            <a:r>
              <a:rPr lang="en-US" baseline="0" dirty="0"/>
              <a:t> the complexity of UCS exceed the complexity of BFS?</a:t>
            </a:r>
            <a:endParaRPr lang="en-US" dirty="0"/>
          </a:p>
          <a:p>
            <a:r>
              <a:rPr lang="en-US" baseline="0" dirty="0"/>
              <a:t>How to make DFS complete?</a:t>
            </a:r>
          </a:p>
          <a:p>
            <a:r>
              <a:rPr lang="en-US" baseline="0" dirty="0"/>
              <a:t>When is DFS better than BFS?</a:t>
            </a:r>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83</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84</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3A0A1-3327-45CE-8A21-0BF59E3A9C6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3E0102D-83A5-4E73-A95C-4D3778785FC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04584AD-FB15-4D4C-88DE-F352529B24D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2/22/2024</a:t>
            </a:fld>
            <a:endParaRPr lang="en-US"/>
          </a:p>
        </p:txBody>
      </p:sp>
      <p:sp>
        <p:nvSpPr>
          <p:cNvPr id="5" name="Footer Placeholder 4">
            <a:extLst>
              <a:ext uri="{FF2B5EF4-FFF2-40B4-BE49-F238E27FC236}">
                <a16:creationId xmlns:a16="http://schemas.microsoft.com/office/drawing/2014/main" id="{7920771D-B2B7-4DDB-877A-898A10F45173}"/>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4EC21AC-5AFD-4F2C-8A31-C0113410E034}"/>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2016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5E47-C049-4A0A-B554-59FD1CB64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CFED5F-110F-447A-A8E7-7207F8E173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629D5-90EF-4646-954E-2A913ABEC5F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57DDEB13-434B-4FB2-BAAF-89B2739E810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9B0EAE48-842D-41AF-92E2-D30DB1BA2963}"/>
              </a:ext>
            </a:extLst>
          </p:cNvPr>
          <p:cNvSpPr>
            <a:spLocks noGrp="1"/>
          </p:cNvSpPr>
          <p:nvPr>
            <p:ph type="sldNum" sz="quarter" idx="12"/>
          </p:nvPr>
        </p:nvSpPr>
        <p:spPr/>
        <p:txBody>
          <a:bodyPr/>
          <a:lstStyle/>
          <a:p>
            <a:fld id="{FF2426BF-23F7-454A-AE34-F8D0C0837188}" type="slidenum">
              <a:rPr lang="en-US" smtClean="0"/>
              <a:pPr/>
              <a:t>‹#›</a:t>
            </a:fld>
            <a:endParaRPr lang="en-US"/>
          </a:p>
        </p:txBody>
      </p:sp>
    </p:spTree>
    <p:extLst>
      <p:ext uri="{BB962C8B-B14F-4D97-AF65-F5344CB8AC3E}">
        <p14:creationId xmlns:p14="http://schemas.microsoft.com/office/powerpoint/2010/main" val="706831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A76FEB-CDB4-462A-9F79-6A20CF7C08A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869DC8-76D3-4204-B2AE-EFC9BD3D08C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D1055-F71C-4DEB-9AFB-08AF80DE13A1}"/>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232A486D-6FB9-4790-90A1-36404733D2A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6FB8E9DA-F14C-4A2F-9EEE-9AE2AC984261}"/>
              </a:ext>
            </a:extLst>
          </p:cNvPr>
          <p:cNvSpPr>
            <a:spLocks noGrp="1"/>
          </p:cNvSpPr>
          <p:nvPr>
            <p:ph type="sldNum" sz="quarter" idx="12"/>
          </p:nvPr>
        </p:nvSpPr>
        <p:spPr/>
        <p:txBody>
          <a:bodyPr/>
          <a:lstStyle/>
          <a:p>
            <a:fld id="{14BF256C-05D7-4F8B-A8CD-2D886136ABC4}" type="slidenum">
              <a:rPr lang="en-US" smtClean="0"/>
              <a:pPr/>
              <a:t>‹#›</a:t>
            </a:fld>
            <a:endParaRPr lang="en-US"/>
          </a:p>
        </p:txBody>
      </p:sp>
    </p:spTree>
    <p:extLst>
      <p:ext uri="{BB962C8B-B14F-4D97-AF65-F5344CB8AC3E}">
        <p14:creationId xmlns:p14="http://schemas.microsoft.com/office/powerpoint/2010/main" val="178935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4AC9-C37B-4E02-A225-58C9FBB9A2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FE8FA6-09EB-4014-B26B-31EC25B4D3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442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AF54D-79F1-4FBB-B3D9-325206B99F2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C14BE77-C158-434B-B162-FE8ABAFFD63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C29E0-AEC0-4E60-A102-F17F3531786E}"/>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2/22/2024</a:t>
            </a:fld>
            <a:endParaRPr lang="en-US"/>
          </a:p>
        </p:txBody>
      </p:sp>
      <p:sp>
        <p:nvSpPr>
          <p:cNvPr id="5" name="Footer Placeholder 4">
            <a:extLst>
              <a:ext uri="{FF2B5EF4-FFF2-40B4-BE49-F238E27FC236}">
                <a16:creationId xmlns:a16="http://schemas.microsoft.com/office/drawing/2014/main" id="{4A6ADECA-9481-4613-821B-D1554DA9C224}"/>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C956AD3-074F-4112-901E-6AC9E271A2F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237835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D92B-30D0-4376-8CE9-BE73BCA0F1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459DD5-3ACF-4231-89D2-E4FB0944C477}"/>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ADF2D3-5819-4C97-8B69-9A645A431297}"/>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648A80-B2A6-4D5F-AFE2-7EC14D5B399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2/22/2024</a:t>
            </a:fld>
            <a:endParaRPr lang="en-US"/>
          </a:p>
        </p:txBody>
      </p:sp>
      <p:sp>
        <p:nvSpPr>
          <p:cNvPr id="6" name="Footer Placeholder 5">
            <a:extLst>
              <a:ext uri="{FF2B5EF4-FFF2-40B4-BE49-F238E27FC236}">
                <a16:creationId xmlns:a16="http://schemas.microsoft.com/office/drawing/2014/main" id="{64885392-3AD1-4B9F-BDE7-E811EE4B8A90}"/>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F553B12-6FF9-461B-B662-2E287CEE306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90588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7D962-2DDE-4D90-AFEB-0AF259A4F7D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808309-9304-455B-99E4-537464DDD40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20CD4-2875-48EA-8AF9-496D552469D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5F9376-4868-43F4-9A2A-6951C726B35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A610D3E-B0F9-4C1C-A524-F283922CCD2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4893AB-4DA9-4155-BA7D-0DA93AAAC2D3}"/>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8" name="Footer Placeholder 7">
            <a:extLst>
              <a:ext uri="{FF2B5EF4-FFF2-40B4-BE49-F238E27FC236}">
                <a16:creationId xmlns:a16="http://schemas.microsoft.com/office/drawing/2014/main" id="{A7EE904F-BEB5-427E-91C5-C887D1E52255}"/>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9" name="Slide Number Placeholder 8">
            <a:extLst>
              <a:ext uri="{FF2B5EF4-FFF2-40B4-BE49-F238E27FC236}">
                <a16:creationId xmlns:a16="http://schemas.microsoft.com/office/drawing/2014/main" id="{78F287E9-DB2B-46C3-9DB2-0902398D45B4}"/>
              </a:ext>
            </a:extLst>
          </p:cNvPr>
          <p:cNvSpPr>
            <a:spLocks noGrp="1"/>
          </p:cNvSpPr>
          <p:nvPr>
            <p:ph type="sldNum" sz="quarter" idx="12"/>
          </p:nvPr>
        </p:nvSpPr>
        <p:spPr/>
        <p:txBody>
          <a:bodyPr/>
          <a:lstStyle/>
          <a:p>
            <a:fld id="{43B963AB-989A-489E-AE33-EB41FB033A09}" type="slidenum">
              <a:rPr lang="en-US" smtClean="0"/>
              <a:pPr/>
              <a:t>‹#›</a:t>
            </a:fld>
            <a:endParaRPr lang="en-US"/>
          </a:p>
        </p:txBody>
      </p:sp>
    </p:spTree>
    <p:extLst>
      <p:ext uri="{BB962C8B-B14F-4D97-AF65-F5344CB8AC3E}">
        <p14:creationId xmlns:p14="http://schemas.microsoft.com/office/powerpoint/2010/main" val="292988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4B55-C98C-44F3-9E04-75CA1C02A2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F07777-7DFE-488E-8FF0-AF885700A5D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4" name="Footer Placeholder 3">
            <a:extLst>
              <a:ext uri="{FF2B5EF4-FFF2-40B4-BE49-F238E27FC236}">
                <a16:creationId xmlns:a16="http://schemas.microsoft.com/office/drawing/2014/main" id="{D42283B2-F1D4-4B18-BA20-EDC87441451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5" name="Slide Number Placeholder 4">
            <a:extLst>
              <a:ext uri="{FF2B5EF4-FFF2-40B4-BE49-F238E27FC236}">
                <a16:creationId xmlns:a16="http://schemas.microsoft.com/office/drawing/2014/main" id="{341D0810-F107-4148-B946-E0FB8D886496}"/>
              </a:ext>
            </a:extLst>
          </p:cNvPr>
          <p:cNvSpPr>
            <a:spLocks noGrp="1"/>
          </p:cNvSpPr>
          <p:nvPr>
            <p:ph type="sldNum" sz="quarter" idx="12"/>
          </p:nvPr>
        </p:nvSpPr>
        <p:spPr/>
        <p:txBody>
          <a:bodyPr/>
          <a:lstStyle/>
          <a:p>
            <a:fld id="{768102A7-0C28-44F0-898D-773E064A07DF}" type="slidenum">
              <a:rPr lang="en-US" smtClean="0"/>
              <a:pPr/>
              <a:t>‹#›</a:t>
            </a:fld>
            <a:endParaRPr lang="en-US"/>
          </a:p>
        </p:txBody>
      </p:sp>
    </p:spTree>
    <p:extLst>
      <p:ext uri="{BB962C8B-B14F-4D97-AF65-F5344CB8AC3E}">
        <p14:creationId xmlns:p14="http://schemas.microsoft.com/office/powerpoint/2010/main" val="1153371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60C90-643E-4B39-97AA-545987962D7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3" name="Footer Placeholder 2">
            <a:extLst>
              <a:ext uri="{FF2B5EF4-FFF2-40B4-BE49-F238E27FC236}">
                <a16:creationId xmlns:a16="http://schemas.microsoft.com/office/drawing/2014/main" id="{D0E9D3B7-E3D2-4F0F-8BEB-D0F893F10649}"/>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4" name="Slide Number Placeholder 3">
            <a:extLst>
              <a:ext uri="{FF2B5EF4-FFF2-40B4-BE49-F238E27FC236}">
                <a16:creationId xmlns:a16="http://schemas.microsoft.com/office/drawing/2014/main" id="{C5BA60A5-4025-415E-8277-A6F9F70B50CF}"/>
              </a:ext>
            </a:extLst>
          </p:cNvPr>
          <p:cNvSpPr>
            <a:spLocks noGrp="1"/>
          </p:cNvSpPr>
          <p:nvPr>
            <p:ph type="sldNum" sz="quarter" idx="12"/>
          </p:nvPr>
        </p:nvSpPr>
        <p:spPr/>
        <p:txBody>
          <a:bodyPr/>
          <a:lstStyle/>
          <a:p>
            <a:fld id="{A2F3BF20-175F-47CA-9386-D7A8446B7C29}" type="slidenum">
              <a:rPr lang="en-US" smtClean="0"/>
              <a:pPr/>
              <a:t>‹#›</a:t>
            </a:fld>
            <a:endParaRPr lang="en-US"/>
          </a:p>
        </p:txBody>
      </p:sp>
    </p:spTree>
    <p:extLst>
      <p:ext uri="{BB962C8B-B14F-4D97-AF65-F5344CB8AC3E}">
        <p14:creationId xmlns:p14="http://schemas.microsoft.com/office/powerpoint/2010/main" val="3743504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E4D8C-EFCC-475C-979B-F8686ADCDF7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DC78DC2-BF0A-4078-947A-D8BA3118ADE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A89E1-4D67-4703-8094-BE925CD311D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70F72F9-138A-4D27-94F5-B2810AD7A96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E207353E-3E74-4855-8A3A-D4B22FCAF5E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0463FEAA-5B95-4BF6-9ABB-74AAB8A9BB14}"/>
              </a:ext>
            </a:extLst>
          </p:cNvPr>
          <p:cNvSpPr>
            <a:spLocks noGrp="1"/>
          </p:cNvSpPr>
          <p:nvPr>
            <p:ph type="sldNum" sz="quarter" idx="12"/>
          </p:nvPr>
        </p:nvSpPr>
        <p:spPr/>
        <p:txBody>
          <a:bodyPr/>
          <a:lstStyle/>
          <a:p>
            <a:fld id="{39724606-A38D-498A-B460-2362EA3C915A}" type="slidenum">
              <a:rPr lang="en-US" smtClean="0"/>
              <a:pPr/>
              <a:t>‹#›</a:t>
            </a:fld>
            <a:endParaRPr lang="en-US"/>
          </a:p>
        </p:txBody>
      </p:sp>
    </p:spTree>
    <p:extLst>
      <p:ext uri="{BB962C8B-B14F-4D97-AF65-F5344CB8AC3E}">
        <p14:creationId xmlns:p14="http://schemas.microsoft.com/office/powerpoint/2010/main" val="117339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4127-5359-425B-85D2-0A5D7A6D961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8AC3F76-0F9D-44B8-B320-5527EED139D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44369F9-7A97-46E8-AFA9-C7017F9427C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593C1D6-5D11-4968-B679-3E1CC6CFCF82}"/>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58A93109-6D71-4EA2-B07F-91E5CB629043}"/>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344AD4A7-BF84-4397-B385-2AD7820F1432}"/>
              </a:ext>
            </a:extLst>
          </p:cNvPr>
          <p:cNvSpPr>
            <a:spLocks noGrp="1"/>
          </p:cNvSpPr>
          <p:nvPr>
            <p:ph type="sldNum" sz="quarter" idx="12"/>
          </p:nvPr>
        </p:nvSpPr>
        <p:spPr/>
        <p:txBody>
          <a:bodyPr/>
          <a:lstStyle/>
          <a:p>
            <a:fld id="{DB1E55EC-528B-4849-B14F-C2768CDCAD28}" type="slidenum">
              <a:rPr lang="en-US" smtClean="0"/>
              <a:pPr/>
              <a:t>‹#›</a:t>
            </a:fld>
            <a:endParaRPr lang="en-US"/>
          </a:p>
        </p:txBody>
      </p:sp>
    </p:spTree>
    <p:extLst>
      <p:ext uri="{BB962C8B-B14F-4D97-AF65-F5344CB8AC3E}">
        <p14:creationId xmlns:p14="http://schemas.microsoft.com/office/powerpoint/2010/main" val="1118814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AF2D2E-0472-425C-8625-002334FD0F4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0688C7-213E-4AC0-9CCB-4B37ADE783B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0D742CE-0BD3-4D70-821B-CFCC3B8AA0B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97C47EE-1537-423B-A9B2-96D7BC867AC1}" type="slidenum">
              <a:rPr lang="en-US" smtClean="0"/>
              <a:t>‹#›</a:t>
            </a:fld>
            <a:endParaRPr lang="en-US"/>
          </a:p>
        </p:txBody>
      </p:sp>
    </p:spTree>
    <p:extLst>
      <p:ext uri="{BB962C8B-B14F-4D97-AF65-F5344CB8AC3E}">
        <p14:creationId xmlns:p14="http://schemas.microsoft.com/office/powerpoint/2010/main" val="401062879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creativecommons.org/licenses/by-sa/4.0/"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1.png"/><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190.png"/></Relationships>
</file>

<file path=ppt/slides/_rels/slide23.xml.rels><?xml version="1.0" encoding="UTF-8" standalone="yes"?>
<Relationships xmlns="http://schemas.openxmlformats.org/package/2006/relationships"><Relationship Id="rId3" Type="http://schemas.openxmlformats.org/officeDocument/2006/relationships/image" Target="../media/image2000.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20.png"/><Relationship Id="rId5" Type="http://schemas.openxmlformats.org/officeDocument/2006/relationships/image" Target="../media/image210.png"/><Relationship Id="rId4" Type="http://schemas.openxmlformats.org/officeDocument/2006/relationships/hyperlink" Target="https://itnext.io/permutations-combinations-algorithms-cheat-sheet-68c14879aba5"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hyperlink" Target="https://itnext.io/permutations-combinations-algorithms-cheat-sheet-68c14879aba5"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en.wikipedia.org/wiki/Dijkstra%27s_algorithm"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0.png"/><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diagramLayout" Target="../diagrams/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0.png"/><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6.png"/></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6.png"/></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6.png"/></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6.png"/></Relationships>
</file>

<file path=ppt/slides/_rels/slide65.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hyperlink" Target="https://en.wikipedia.org/wiki/A*_search_algorithm" TargetMode="External"/></Relationships>
</file>

<file path=ppt/slides/_rels/slide66.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diagramLayout" Target="../diagrams/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6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20.png"/><Relationship Id="rId7" Type="http://schemas.openxmlformats.org/officeDocument/2006/relationships/image" Target="../media/image70.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661.png"/><Relationship Id="rId5" Type="http://schemas.openxmlformats.org/officeDocument/2006/relationships/image" Target="../media/image632.png"/><Relationship Id="rId4" Type="http://schemas.openxmlformats.org/officeDocument/2006/relationships/image" Target="../media/image670.png"/><Relationship Id="rId9" Type="http://schemas.openxmlformats.org/officeDocument/2006/relationships/image" Target="../media/image72.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15.png"/></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microsoft.com/office/2007/relationships/hdphoto" Target="../media/hdphoto1.wdp"/></Relationships>
</file>

<file path=ppt/slides/_rels/slide7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3.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65.png"/><Relationship Id="rId7" Type="http://schemas.openxmlformats.org/officeDocument/2006/relationships/hyperlink" Target="https://en.wikipedia.org/wiki/A*_search_algorithm"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590.png"/><Relationship Id="rId4" Type="http://schemas.openxmlformats.org/officeDocument/2006/relationships/image" Target="../media/image85.png"/><Relationship Id="rId9" Type="http://schemas.openxmlformats.org/officeDocument/2006/relationships/image" Target="../media/image87.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8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630.png"/><Relationship Id="rId7" Type="http://schemas.openxmlformats.org/officeDocument/2006/relationships/image" Target="../media/image880.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640.png"/><Relationship Id="rId9" Type="http://schemas.openxmlformats.org/officeDocument/2006/relationships/image" Target="../media/image690.png"/></Relationships>
</file>

<file path=ppt/slides/_rels/slide84.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7" name="Picture 5"/>
          <p:cNvPicPr>
            <a:picLocks noChangeAspect="1" noChangeArrowheads="1"/>
          </p:cNvPicPr>
          <p:nvPr/>
        </p:nvPicPr>
        <p:blipFill rotWithShape="1">
          <a:blip r:embed="rId3" cstate="print"/>
          <a:srcRect r="5200"/>
          <a:stretch/>
        </p:blipFill>
        <p:spPr bwMode="auto">
          <a:xfrm>
            <a:off x="2642616" y="10"/>
            <a:ext cx="6501384" cy="6857990"/>
          </a:xfrm>
          <a:prstGeom prst="rect">
            <a:avLst/>
          </a:prstGeom>
          <a:noFill/>
        </p:spPr>
      </p:pic>
      <p:sp>
        <p:nvSpPr>
          <p:cNvPr id="76" name="Rectangle 7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6" name="Rectangle 4"/>
          <p:cNvSpPr>
            <a:spLocks noGrp="1" noChangeArrowheads="1"/>
          </p:cNvSpPr>
          <p:nvPr>
            <p:ph type="ctrTitle"/>
          </p:nvPr>
        </p:nvSpPr>
        <p:spPr>
          <a:xfrm>
            <a:off x="358485" y="1122363"/>
            <a:ext cx="3017520" cy="3204134"/>
          </a:xfrm>
        </p:spPr>
        <p:txBody>
          <a:bodyPr anchor="b">
            <a:noAutofit/>
          </a:bodyPr>
          <a:lstStyle/>
          <a:p>
            <a:pPr algn="l"/>
            <a:r>
              <a:rPr lang="en-US" sz="2400" dirty="0"/>
              <a:t>CS 5/7320 </a:t>
            </a:r>
            <a:br>
              <a:rPr lang="en-US" sz="2400" dirty="0"/>
            </a:br>
            <a:r>
              <a:rPr lang="en-US" sz="2400" dirty="0"/>
              <a:t>Artificial Intelligence</a:t>
            </a:r>
            <a:br>
              <a:rPr lang="en-US" sz="3200" dirty="0"/>
            </a:br>
            <a:br>
              <a:rPr lang="en-US" sz="3200" dirty="0"/>
            </a:br>
            <a:r>
              <a:rPr lang="en-US" sz="3200" dirty="0"/>
              <a:t>Solving problems by searching</a:t>
            </a:r>
            <a:br>
              <a:rPr lang="en-US" sz="3200" dirty="0"/>
            </a:br>
            <a:r>
              <a:rPr lang="en-US" sz="2000" dirty="0"/>
              <a:t>AIMA Chapter 3</a:t>
            </a:r>
            <a:endParaRPr lang="en-US" sz="3200" dirty="0"/>
          </a:p>
        </p:txBody>
      </p:sp>
      <p:sp>
        <p:nvSpPr>
          <p:cNvPr id="3075" name="Rectangle 3"/>
          <p:cNvSpPr>
            <a:spLocks noGrp="1" noChangeArrowheads="1"/>
          </p:cNvSpPr>
          <p:nvPr>
            <p:ph type="subTitle" idx="1"/>
          </p:nvPr>
        </p:nvSpPr>
        <p:spPr>
          <a:xfrm>
            <a:off x="259081" y="4872922"/>
            <a:ext cx="3017519" cy="1208141"/>
          </a:xfrm>
        </p:spPr>
        <p:txBody>
          <a:bodyPr>
            <a:normAutofit/>
          </a:bodyPr>
          <a:lstStyle/>
          <a:p>
            <a:pPr algn="l"/>
            <a:r>
              <a:rPr lang="en-US" dirty="0"/>
              <a:t>Slides by Michael Hahsler</a:t>
            </a:r>
            <a:br>
              <a:rPr lang="en-US" dirty="0"/>
            </a:br>
            <a:r>
              <a:rPr lang="en-US" sz="1400" dirty="0"/>
              <a:t>based on slides by Svetlana </a:t>
            </a:r>
            <a:r>
              <a:rPr lang="en-US" sz="1400" dirty="0" err="1"/>
              <a:t>Lazepnik</a:t>
            </a:r>
            <a:r>
              <a:rPr lang="en-US" sz="1400" dirty="0"/>
              <a:t> with figures from the AIMA textbook.</a:t>
            </a:r>
          </a:p>
        </p:txBody>
      </p:sp>
      <p:sp>
        <p:nvSpPr>
          <p:cNvPr id="78" name="Rectangle 7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4" descr="Creative Commons License">
            <a:extLst>
              <a:ext uri="{FF2B5EF4-FFF2-40B4-BE49-F238E27FC236}">
                <a16:creationId xmlns:a16="http://schemas.microsoft.com/office/drawing/2014/main" id="{DD0046E9-1953-4A65-8AFE-6A01CBC5CF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5785788"/>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6ABB877-EDDD-49CF-96C5-57C1990E3D8A}"/>
              </a:ext>
            </a:extLst>
          </p:cNvPr>
          <p:cNvSpPr txBox="1"/>
          <p:nvPr/>
        </p:nvSpPr>
        <p:spPr>
          <a:xfrm>
            <a:off x="296569" y="6196601"/>
            <a:ext cx="3017521" cy="430887"/>
          </a:xfrm>
          <a:prstGeom prst="rect">
            <a:avLst/>
          </a:prstGeom>
          <a:noFill/>
        </p:spPr>
        <p:txBody>
          <a:bodyPr wrap="square">
            <a:spAutoFit/>
          </a:bodyPr>
          <a:lstStyle/>
          <a:p>
            <a:r>
              <a:rPr lang="en-US" sz="1100" b="0" i="0" dirty="0">
                <a:solidFill>
                  <a:schemeClr val="tx1">
                    <a:lumMod val="50000"/>
                  </a:schemeClr>
                </a:solidFill>
                <a:effectLst/>
                <a:latin typeface="source sans pro" panose="020B0503030403020204" pitchFamily="34" charset="0"/>
              </a:rPr>
              <a:t>This work is licensed under a </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source sans pro" panose="020B0503030403020204" pitchFamily="34" charset="0"/>
              </a:rPr>
              <a:t>.</a:t>
            </a:r>
            <a:endParaRPr lang="en-US" sz="1100" dirty="0">
              <a:solidFill>
                <a:schemeClr val="tx1">
                  <a:lumMod val="50000"/>
                </a:schemeClr>
              </a:solidFill>
            </a:endParaRPr>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Example: Sliding-tile puzzle</a:t>
            </a:r>
          </a:p>
        </p:txBody>
      </p:sp>
      <mc:AlternateContent xmlns:mc="http://schemas.openxmlformats.org/markup-compatibility/2006" xmlns:a14="http://schemas.microsoft.com/office/drawing/2010/main">
        <mc:Choice Requires="a14">
          <p:sp>
            <p:nvSpPr>
              <p:cNvPr id="17413" name="Rectangle 5"/>
              <p:cNvSpPr>
                <a:spLocks noGrp="1" noChangeArrowheads="1"/>
              </p:cNvSpPr>
              <p:nvPr>
                <p:ph idx="1"/>
              </p:nvPr>
            </p:nvSpPr>
            <p:spPr>
              <a:xfrm>
                <a:off x="637117" y="1408112"/>
                <a:ext cx="5848350" cy="5084762"/>
              </a:xfrm>
              <a:noFill/>
              <a:ln/>
            </p:spPr>
            <p:txBody>
              <a:bodyPr>
                <a:noAutofit/>
              </a:bodyPr>
              <a:lstStyle/>
              <a:p>
                <a:pPr>
                  <a:lnSpc>
                    <a:spcPct val="120000"/>
                  </a:lnSpc>
                </a:pPr>
                <a:r>
                  <a:rPr lang="en-US" sz="2000" b="1" dirty="0">
                    <a:solidFill>
                      <a:srgbClr val="FF0000"/>
                    </a:solidFill>
                  </a:rPr>
                  <a:t>Initial State: </a:t>
                </a:r>
                <a:r>
                  <a:rPr lang="en-US" sz="2000" dirty="0"/>
                  <a:t>A given configuration.</a:t>
                </a:r>
                <a:endParaRPr lang="en-US" sz="2000" dirty="0">
                  <a:solidFill>
                    <a:srgbClr val="FF0000"/>
                  </a:solidFill>
                </a:endParaRPr>
              </a:p>
              <a:p>
                <a:pPr>
                  <a:lnSpc>
                    <a:spcPct val="120000"/>
                  </a:lnSpc>
                </a:pPr>
                <a:r>
                  <a:rPr lang="en-US" sz="2000" b="1" dirty="0">
                    <a:solidFill>
                      <a:srgbClr val="FF0000"/>
                    </a:solidFill>
                  </a:rPr>
                  <a:t>Actions: </a:t>
                </a:r>
                <a:r>
                  <a:rPr lang="en-US" sz="2000" dirty="0"/>
                  <a:t>Move blank left, right, up, down </a:t>
                </a:r>
                <a:endParaRPr lang="en-US" sz="2000" b="1" dirty="0">
                  <a:solidFill>
                    <a:srgbClr val="FF0000"/>
                  </a:solidFill>
                </a:endParaRPr>
              </a:p>
              <a:p>
                <a:pPr>
                  <a:lnSpc>
                    <a:spcPct val="120000"/>
                  </a:lnSpc>
                </a:pPr>
                <a:r>
                  <a:rPr lang="en-US" sz="2000" b="1" dirty="0">
                    <a:solidFill>
                      <a:srgbClr val="FF0000"/>
                    </a:solidFill>
                  </a:rPr>
                  <a:t>Transition model: </a:t>
                </a:r>
                <a:r>
                  <a:rPr lang="en-US" sz="2000" dirty="0"/>
                  <a:t>Move a tile</a:t>
                </a:r>
                <a:endParaRPr lang="en-US" sz="2000" b="1" dirty="0">
                  <a:solidFill>
                    <a:srgbClr val="FF0000"/>
                  </a:solidFill>
                </a:endParaRPr>
              </a:p>
              <a:p>
                <a:pPr>
                  <a:lnSpc>
                    <a:spcPct val="120000"/>
                  </a:lnSpc>
                </a:pPr>
                <a:r>
                  <a:rPr lang="en-US" sz="2000" b="1" dirty="0">
                    <a:solidFill>
                      <a:srgbClr val="FF0000"/>
                    </a:solidFill>
                  </a:rPr>
                  <a:t>Goal state: </a:t>
                </a:r>
                <a:r>
                  <a:rPr lang="en-US" sz="2000" dirty="0"/>
                  <a:t>Tiles are arranged empty and 1-8 in order</a:t>
                </a:r>
                <a:endParaRPr lang="en-US" sz="2000" b="1" dirty="0">
                  <a:solidFill>
                    <a:srgbClr val="FF0000"/>
                  </a:solidFill>
                </a:endParaRPr>
              </a:p>
              <a:p>
                <a:pPr>
                  <a:lnSpc>
                    <a:spcPct val="120000"/>
                  </a:lnSpc>
                </a:pPr>
                <a:r>
                  <a:rPr lang="en-US" sz="2000" b="1" dirty="0">
                    <a:solidFill>
                      <a:srgbClr val="FF0000"/>
                    </a:solidFill>
                  </a:rPr>
                  <a:t>Path cost: </a:t>
                </a:r>
                <a:r>
                  <a:rPr lang="en-US" sz="2000" dirty="0"/>
                  <a:t>1 per tile move.</a:t>
                </a:r>
              </a:p>
              <a:p>
                <a:pPr>
                  <a:lnSpc>
                    <a:spcPct val="120000"/>
                  </a:lnSpc>
                </a:pPr>
                <a:endParaRPr lang="en-US" sz="1800" dirty="0"/>
              </a:p>
              <a:p>
                <a:pPr marL="0" indent="0">
                  <a:lnSpc>
                    <a:spcPct val="120000"/>
                  </a:lnSpc>
                  <a:buNone/>
                </a:pPr>
                <a:r>
                  <a:rPr lang="en-US" sz="1800" b="1" dirty="0"/>
                  <a:t>State space size</a:t>
                </a:r>
              </a:p>
              <a:p>
                <a:pPr marL="0" indent="0">
                  <a:lnSpc>
                    <a:spcPct val="120000"/>
                  </a:lnSpc>
                  <a:buNone/>
                </a:pPr>
                <a:r>
                  <a:rPr lang="en-US" sz="1800" dirty="0"/>
                  <a:t>Each state describes the location of each tile (including the empty one). ½ of the permutations are unreachable.</a:t>
                </a:r>
              </a:p>
              <a:p>
                <a:pPr lvl="2">
                  <a:lnSpc>
                    <a:spcPct val="120000"/>
                  </a:lnSpc>
                </a:pPr>
                <a:r>
                  <a:rPr lang="en-US" sz="1600" dirty="0"/>
                  <a:t>8-puzzle: </a:t>
                </a:r>
                <a14:m>
                  <m:oMath xmlns:m="http://schemas.openxmlformats.org/officeDocument/2006/math">
                    <m:r>
                      <a:rPr lang="en-US" sz="1600" i="1" dirty="0" smtClean="0">
                        <a:latin typeface="Cambria Math" panose="02040503050406030204" pitchFamily="18" charset="0"/>
                      </a:rPr>
                      <m:t>9</m:t>
                    </m:r>
                    <m:r>
                      <a:rPr lang="en-US" sz="1600" b="0" i="1" dirty="0" smtClean="0">
                        <a:latin typeface="Cambria Math" panose="02040503050406030204" pitchFamily="18" charset="0"/>
                      </a:rPr>
                      <m:t>!/2</m:t>
                    </m:r>
                    <m:r>
                      <a:rPr lang="en-US" sz="1600" i="1" dirty="0" smtClean="0">
                        <a:latin typeface="Cambria Math" panose="02040503050406030204" pitchFamily="18" charset="0"/>
                      </a:rPr>
                      <m:t>=</m:t>
                    </m:r>
                    <m:r>
                      <a:rPr lang="en-US" sz="1600" b="0" i="1" dirty="0" smtClean="0">
                        <a:latin typeface="Cambria Math" panose="02040503050406030204" pitchFamily="18" charset="0"/>
                      </a:rPr>
                      <m:t>181,44</m:t>
                    </m:r>
                    <m:r>
                      <a:rPr lang="en-US" sz="1600" i="1" dirty="0" smtClean="0">
                        <a:latin typeface="Cambria Math" panose="02040503050406030204" pitchFamily="18" charset="0"/>
                      </a:rPr>
                      <m:t>0 </m:t>
                    </m:r>
                  </m:oMath>
                </a14:m>
                <a:r>
                  <a:rPr lang="en-US" sz="1600" dirty="0"/>
                  <a:t>states</a:t>
                </a:r>
              </a:p>
              <a:p>
                <a:pPr lvl="2">
                  <a:lnSpc>
                    <a:spcPct val="120000"/>
                  </a:lnSpc>
                </a:pPr>
                <a:r>
                  <a:rPr lang="en-US" sz="1600" dirty="0"/>
                  <a:t>15-puzzle: </a:t>
                </a:r>
                <a14:m>
                  <m:oMath xmlns:m="http://schemas.openxmlformats.org/officeDocument/2006/math">
                    <m:r>
                      <a:rPr lang="en-US" sz="1600" i="1" dirty="0" smtClean="0">
                        <a:latin typeface="Cambria Math" panose="02040503050406030204" pitchFamily="18" charset="0"/>
                      </a:rPr>
                      <m:t>1</m:t>
                    </m:r>
                    <m:r>
                      <a:rPr lang="en-US" sz="1600" b="0" i="1" dirty="0" smtClean="0">
                        <a:latin typeface="Cambria Math" panose="02040503050406030204" pitchFamily="18" charset="0"/>
                      </a:rPr>
                      <m:t>6</m:t>
                    </m:r>
                    <m:r>
                      <a:rPr lang="en-US" sz="1600" i="1" dirty="0">
                        <a:latin typeface="Cambria Math" panose="02040503050406030204" pitchFamily="18" charset="0"/>
                      </a:rPr>
                      <m:t>!</m:t>
                    </m:r>
                    <m:r>
                      <a:rPr lang="en-US" sz="1600" b="0" i="1" dirty="0" smtClean="0">
                        <a:latin typeface="Cambria Math" panose="02040503050406030204" pitchFamily="18" charset="0"/>
                      </a:rPr>
                      <m:t>/2</m:t>
                    </m:r>
                    <m:r>
                      <a:rPr lang="en-US" sz="1600" i="1" dirty="0">
                        <a:latin typeface="Cambria Math" panose="02040503050406030204" pitchFamily="18" charset="0"/>
                      </a:rPr>
                      <m:t> </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ea typeface="Cambria Math" panose="02040503050406030204" pitchFamily="18" charset="0"/>
                          </a:rPr>
                        </m:ctrlPr>
                      </m:sSupPr>
                      <m:e>
                        <m:r>
                          <a:rPr lang="en-US" sz="1600" i="1" dirty="0">
                            <a:latin typeface="Cambria Math" panose="02040503050406030204" pitchFamily="18" charset="0"/>
                          </a:rPr>
                          <m:t>10</m:t>
                        </m:r>
                      </m:e>
                      <m:sup>
                        <m:r>
                          <a:rPr lang="en-US" sz="1600" b="0" i="1" dirty="0" smtClean="0">
                            <a:latin typeface="Cambria Math" panose="02040503050406030204" pitchFamily="18" charset="0"/>
                          </a:rPr>
                          <m:t>13</m:t>
                        </m:r>
                      </m:sup>
                    </m:sSup>
                  </m:oMath>
                </a14:m>
                <a:r>
                  <a:rPr lang="en-US" sz="1600" dirty="0"/>
                  <a:t> states</a:t>
                </a:r>
              </a:p>
              <a:p>
                <a:pPr lvl="2">
                  <a:lnSpc>
                    <a:spcPct val="120000"/>
                  </a:lnSpc>
                </a:pPr>
                <a:r>
                  <a:rPr lang="en-US" sz="1600" dirty="0"/>
                  <a:t>24-puzzle: </a:t>
                </a:r>
                <a14:m>
                  <m:oMath xmlns:m="http://schemas.openxmlformats.org/officeDocument/2006/math">
                    <m:r>
                      <a:rPr lang="en-US" sz="1600" i="1" dirty="0" smtClean="0">
                        <a:latin typeface="Cambria Math" panose="02040503050406030204" pitchFamily="18" charset="0"/>
                      </a:rPr>
                      <m:t>25!</m:t>
                    </m:r>
                    <m:r>
                      <a:rPr lang="en-US" sz="1600" b="0" i="1" dirty="0" smtClean="0">
                        <a:latin typeface="Cambria Math" panose="02040503050406030204" pitchFamily="18" charset="0"/>
                      </a:rPr>
                      <m:t>/2 </m:t>
                    </m:r>
                    <m:r>
                      <a:rPr lang="en-US" sz="1600" b="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 10</m:t>
                    </m:r>
                    <m:r>
                      <a:rPr lang="en-US" sz="1600" i="1" baseline="30000" dirty="0" smtClean="0">
                        <a:latin typeface="Cambria Math" panose="02040503050406030204" pitchFamily="18" charset="0"/>
                      </a:rPr>
                      <m:t>25</m:t>
                    </m:r>
                    <m:r>
                      <a:rPr lang="en-US" sz="1600" i="1" dirty="0" smtClean="0">
                        <a:latin typeface="Cambria Math" panose="02040503050406030204" pitchFamily="18" charset="0"/>
                      </a:rPr>
                      <m:t> </m:t>
                    </m:r>
                  </m:oMath>
                </a14:m>
                <a:r>
                  <a:rPr lang="en-US" sz="1600" dirty="0"/>
                  <a:t>states</a:t>
                </a:r>
                <a:endParaRPr lang="en-US" sz="1600" dirty="0">
                  <a:solidFill>
                    <a:srgbClr val="CC0099"/>
                  </a:solidFill>
                </a:endParaRPr>
              </a:p>
              <a:p>
                <a:pPr>
                  <a:lnSpc>
                    <a:spcPct val="120000"/>
                  </a:lnSpc>
                </a:pPr>
                <a:endParaRPr lang="en-US" dirty="0"/>
              </a:p>
            </p:txBody>
          </p:sp>
        </mc:Choice>
        <mc:Fallback xmlns="">
          <p:sp>
            <p:nvSpPr>
              <p:cNvPr id="17413" name="Rectangle 5"/>
              <p:cNvSpPr>
                <a:spLocks noGrp="1" noRot="1" noChangeAspect="1" noMove="1" noResize="1" noEditPoints="1" noAdjustHandles="1" noChangeArrowheads="1" noChangeShapeType="1" noTextEdit="1"/>
              </p:cNvSpPr>
              <p:nvPr>
                <p:ph idx="1"/>
              </p:nvPr>
            </p:nvSpPr>
            <p:spPr>
              <a:xfrm>
                <a:off x="637117" y="1408112"/>
                <a:ext cx="5848350" cy="5084762"/>
              </a:xfrm>
              <a:blipFill>
                <a:blip r:embed="rId3"/>
                <a:stretch>
                  <a:fillRect l="-938" r="-730"/>
                </a:stretch>
              </a:blipFill>
              <a:ln/>
            </p:spPr>
            <p:txBody>
              <a:bodyPr/>
              <a:lstStyle/>
              <a:p>
                <a:r>
                  <a:rPr lang="en-US">
                    <a:noFill/>
                  </a:rPr>
                  <a:t> </a:t>
                </a:r>
              </a:p>
            </p:txBody>
          </p:sp>
        </mc:Fallback>
      </mc:AlternateContent>
      <p:pic>
        <p:nvPicPr>
          <p:cNvPr id="17414" name="Picture 6" descr="8puzzle"/>
          <p:cNvPicPr>
            <a:picLocks noChangeAspect="1" noChangeArrowheads="1"/>
          </p:cNvPicPr>
          <p:nvPr/>
        </p:nvPicPr>
        <p:blipFill>
          <a:blip r:embed="rId4" cstate="print"/>
          <a:srcRect r="49396"/>
          <a:stretch>
            <a:fillRect/>
          </a:stretch>
        </p:blipFill>
        <p:spPr bwMode="auto">
          <a:xfrm>
            <a:off x="6608445" y="1447800"/>
            <a:ext cx="2154555" cy="2162175"/>
          </a:xfrm>
          <a:prstGeom prst="rect">
            <a:avLst/>
          </a:prstGeom>
          <a:noFill/>
        </p:spPr>
      </p:pic>
      <p:pic>
        <p:nvPicPr>
          <p:cNvPr id="8" name="Picture 6" descr="8puzzle"/>
          <p:cNvPicPr>
            <a:picLocks noChangeAspect="1" noChangeArrowheads="1"/>
          </p:cNvPicPr>
          <p:nvPr/>
        </p:nvPicPr>
        <p:blipFill>
          <a:blip r:embed="rId4" cstate="print"/>
          <a:srcRect l="49396"/>
          <a:stretch>
            <a:fillRect/>
          </a:stretch>
        </p:blipFill>
        <p:spPr bwMode="auto">
          <a:xfrm>
            <a:off x="6324600" y="3810000"/>
            <a:ext cx="2154555" cy="2162175"/>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Example: Robot motion planning</a:t>
            </a:r>
          </a:p>
        </p:txBody>
      </p:sp>
      <p:sp>
        <p:nvSpPr>
          <p:cNvPr id="19459" name="Rectangle 3"/>
          <p:cNvSpPr>
            <a:spLocks noGrp="1" noChangeArrowheads="1"/>
          </p:cNvSpPr>
          <p:nvPr>
            <p:ph idx="1"/>
          </p:nvPr>
        </p:nvSpPr>
        <p:spPr>
          <a:xfrm>
            <a:off x="457200" y="4419600"/>
            <a:ext cx="8229600" cy="1866900"/>
          </a:xfrm>
        </p:spPr>
        <p:txBody>
          <a:bodyPr>
            <a:normAutofit/>
          </a:bodyPr>
          <a:lstStyle/>
          <a:p>
            <a:pPr>
              <a:lnSpc>
                <a:spcPct val="80000"/>
              </a:lnSpc>
            </a:pPr>
            <a:r>
              <a:rPr lang="en-US" sz="2200" b="1" dirty="0">
                <a:solidFill>
                  <a:srgbClr val="FF0000"/>
                </a:solidFill>
              </a:rPr>
              <a:t>Initial State: </a:t>
            </a:r>
            <a:r>
              <a:rPr lang="en-US" sz="1900" dirty="0"/>
              <a:t>Current arm position.</a:t>
            </a:r>
          </a:p>
          <a:p>
            <a:pPr>
              <a:lnSpc>
                <a:spcPct val="80000"/>
              </a:lnSpc>
            </a:pPr>
            <a:r>
              <a:rPr lang="en-US" sz="2200" b="1" dirty="0">
                <a:solidFill>
                  <a:srgbClr val="FF0000"/>
                </a:solidFill>
              </a:rPr>
              <a:t>States: </a:t>
            </a:r>
            <a:r>
              <a:rPr lang="en-US" sz="1900" dirty="0"/>
              <a:t>Real-valued coordinates of robot joint angles.</a:t>
            </a:r>
          </a:p>
          <a:p>
            <a:pPr>
              <a:lnSpc>
                <a:spcPct val="80000"/>
              </a:lnSpc>
            </a:pPr>
            <a:r>
              <a:rPr lang="en-US" sz="2200" b="1" dirty="0">
                <a:solidFill>
                  <a:srgbClr val="FF0000"/>
                </a:solidFill>
              </a:rPr>
              <a:t>Actions: </a:t>
            </a:r>
            <a:r>
              <a:rPr lang="en-US" sz="1900" b="1" dirty="0"/>
              <a:t>Continuous</a:t>
            </a:r>
            <a:r>
              <a:rPr lang="en-US" sz="1900" dirty="0"/>
              <a:t> motions of robot joints.</a:t>
            </a:r>
          </a:p>
          <a:p>
            <a:pPr>
              <a:lnSpc>
                <a:spcPct val="80000"/>
              </a:lnSpc>
            </a:pPr>
            <a:r>
              <a:rPr lang="en-US" sz="2200" b="1" dirty="0">
                <a:solidFill>
                  <a:srgbClr val="FF0000"/>
                </a:solidFill>
              </a:rPr>
              <a:t>Goal state: </a:t>
            </a:r>
            <a:r>
              <a:rPr lang="en-US" sz="1900" dirty="0"/>
              <a:t>Desired final configuration (e.g., object is grasped).</a:t>
            </a:r>
          </a:p>
          <a:p>
            <a:pPr>
              <a:lnSpc>
                <a:spcPct val="80000"/>
              </a:lnSpc>
            </a:pPr>
            <a:r>
              <a:rPr lang="en-US" sz="2200" b="1" dirty="0">
                <a:solidFill>
                  <a:srgbClr val="FF0000"/>
                </a:solidFill>
              </a:rPr>
              <a:t>Path cost: </a:t>
            </a:r>
            <a:r>
              <a:rPr lang="en-US" sz="1900" dirty="0"/>
              <a:t>Time to execute, smoothness of path, etc.</a:t>
            </a:r>
          </a:p>
        </p:txBody>
      </p:sp>
      <p:pic>
        <p:nvPicPr>
          <p:cNvPr id="19460" name="Picture 4" descr="stanford-arm+blocks"/>
          <p:cNvPicPr>
            <a:picLocks noChangeAspect="1" noChangeArrowheads="1"/>
          </p:cNvPicPr>
          <p:nvPr/>
        </p:nvPicPr>
        <p:blipFill>
          <a:blip r:embed="rId3" cstate="print"/>
          <a:srcRect/>
          <a:stretch>
            <a:fillRect/>
          </a:stretch>
        </p:blipFill>
        <p:spPr bwMode="auto">
          <a:xfrm>
            <a:off x="1676400" y="1409700"/>
            <a:ext cx="5800725" cy="232410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4294967295"/>
            <p:extLst>
              <p:ext uri="{D42A27DB-BD31-4B8C-83A1-F6EECF244321}">
                <p14:modId xmlns:p14="http://schemas.microsoft.com/office/powerpoint/2010/main" val="4008603982"/>
              </p:ext>
            </p:extLst>
          </p:nvPr>
        </p:nvGraphicFramePr>
        <p:xfrm>
          <a:off x="735014" y="1455829"/>
          <a:ext cx="2167520" cy="2366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3249906" y="1876713"/>
            <a:ext cx="2332169" cy="1323439"/>
          </a:xfrm>
          <a:prstGeom prst="rect">
            <a:avLst/>
          </a:prstGeom>
        </p:spPr>
        <p:txBody>
          <a:bodyPr wrap="square">
            <a:spAutoFit/>
          </a:bodyPr>
          <a:lstStyle/>
          <a:p>
            <a:r>
              <a:rPr lang="en-US" sz="2000" dirty="0"/>
              <a:t>How do we find the optimal solution (sequence of actions/states)?</a:t>
            </a:r>
          </a:p>
        </p:txBody>
      </p:sp>
      <p:sp>
        <p:nvSpPr>
          <p:cNvPr id="3" name="TextBox 2">
            <a:extLst>
              <a:ext uri="{FF2B5EF4-FFF2-40B4-BE49-F238E27FC236}">
                <a16:creationId xmlns:a16="http://schemas.microsoft.com/office/drawing/2014/main" id="{75C77B91-470E-4D83-B04D-01194B871D1C}"/>
              </a:ext>
            </a:extLst>
          </p:cNvPr>
          <p:cNvSpPr txBox="1"/>
          <p:nvPr/>
        </p:nvSpPr>
        <p:spPr>
          <a:xfrm>
            <a:off x="6827837" y="1748989"/>
            <a:ext cx="1581149" cy="13234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2000" dirty="0"/>
              <a:t>Construct a search tree for the state space graph!</a:t>
            </a:r>
          </a:p>
        </p:txBody>
      </p:sp>
      <p:sp>
        <p:nvSpPr>
          <p:cNvPr id="4" name="Arrow: Right 3">
            <a:extLst>
              <a:ext uri="{FF2B5EF4-FFF2-40B4-BE49-F238E27FC236}">
                <a16:creationId xmlns:a16="http://schemas.microsoft.com/office/drawing/2014/main" id="{8E275448-7194-49A8-9718-B24D47A51189}"/>
              </a:ext>
            </a:extLst>
          </p:cNvPr>
          <p:cNvSpPr/>
          <p:nvPr/>
        </p:nvSpPr>
        <p:spPr>
          <a:xfrm>
            <a:off x="5614687" y="2182109"/>
            <a:ext cx="629520" cy="457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18EA982-9CB9-BAED-368B-97D2222517D5}"/>
              </a:ext>
            </a:extLst>
          </p:cNvPr>
          <p:cNvGrpSpPr/>
          <p:nvPr/>
        </p:nvGrpSpPr>
        <p:grpSpPr>
          <a:xfrm>
            <a:off x="1721672" y="3657849"/>
            <a:ext cx="5700655" cy="3071394"/>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8" cstate="print"/>
            <a:srcRect/>
            <a:stretch>
              <a:fillRect/>
            </a:stretch>
          </p:blipFill>
          <p:spPr bwMode="auto">
            <a:xfrm>
              <a:off x="3443345" y="4142196"/>
              <a:ext cx="5700655" cy="2715804"/>
            </a:xfrm>
            <a:prstGeom prst="rect">
              <a:avLst/>
            </a:prstGeom>
            <a:noFill/>
            <a:ln w="9525">
              <a:noFill/>
              <a:miter lim="800000"/>
              <a:headEnd/>
              <a:tailEnd/>
            </a:ln>
          </p:spPr>
        </p:pic>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grpSp>
      <p:sp>
        <p:nvSpPr>
          <p:cNvPr id="19" name="TextBox 18">
            <a:extLst>
              <a:ext uri="{FF2B5EF4-FFF2-40B4-BE49-F238E27FC236}">
                <a16:creationId xmlns:a16="http://schemas.microsoft.com/office/drawing/2014/main" id="{BB1FA59E-D51B-462E-80A8-BBD43C78A614}"/>
              </a:ext>
            </a:extLst>
          </p:cNvPr>
          <p:cNvSpPr txBox="1"/>
          <p:nvPr/>
        </p:nvSpPr>
        <p:spPr>
          <a:xfrm>
            <a:off x="1397483" y="4070442"/>
            <a:ext cx="1752600" cy="400110"/>
          </a:xfrm>
          <a:prstGeom prst="rect">
            <a:avLst/>
          </a:prstGeom>
          <a:noFill/>
        </p:spPr>
        <p:txBody>
          <a:bodyPr wrap="square" rtlCol="0">
            <a:spAutoFit/>
          </a:bodyPr>
          <a:lstStyle/>
          <a:p>
            <a:pPr algn="ctr"/>
            <a:r>
              <a:rPr lang="en-US" sz="2000" b="1" dirty="0"/>
              <a:t>State space</a:t>
            </a:r>
          </a:p>
        </p:txBody>
      </p:sp>
    </p:spTree>
    <p:extLst>
      <p:ext uri="{BB962C8B-B14F-4D97-AF65-F5344CB8AC3E}">
        <p14:creationId xmlns:p14="http://schemas.microsoft.com/office/powerpoint/2010/main" val="993168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Issue</a:t>
            </a:r>
            <a:r>
              <a:rPr lang="en-US" dirty="0"/>
              <a:t>: Transition model is not a tree!</a:t>
            </a:r>
            <a:br>
              <a:rPr lang="en-US" dirty="0"/>
            </a:br>
            <a:r>
              <a:rPr lang="en-US" dirty="0"/>
              <a:t>It has cycles vs. redundant paths</a:t>
            </a:r>
          </a:p>
        </p:txBody>
      </p:sp>
      <p:grpSp>
        <p:nvGrpSpPr>
          <p:cNvPr id="11" name="Group 10">
            <a:extLst>
              <a:ext uri="{FF2B5EF4-FFF2-40B4-BE49-F238E27FC236}">
                <a16:creationId xmlns:a16="http://schemas.microsoft.com/office/drawing/2014/main" id="{FE7F8596-7AA1-07D3-90AD-BAA92CDB1CB9}"/>
              </a:ext>
            </a:extLst>
          </p:cNvPr>
          <p:cNvGrpSpPr/>
          <p:nvPr/>
        </p:nvGrpSpPr>
        <p:grpSpPr>
          <a:xfrm>
            <a:off x="599863" y="2286000"/>
            <a:ext cx="4267200" cy="2286000"/>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13" name="Freeform: Shape 12">
            <a:extLst>
              <a:ext uri="{FF2B5EF4-FFF2-40B4-BE49-F238E27FC236}">
                <a16:creationId xmlns:a16="http://schemas.microsoft.com/office/drawing/2014/main" id="{7123567F-35F0-E8E8-CCA0-97626BA2DFB6}"/>
              </a:ext>
            </a:extLst>
          </p:cNvPr>
          <p:cNvSpPr/>
          <p:nvPr/>
        </p:nvSpPr>
        <p:spPr>
          <a:xfrm>
            <a:off x="1810748" y="2605492"/>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5" name="Freeform: Shape 14">
            <a:extLst>
              <a:ext uri="{FF2B5EF4-FFF2-40B4-BE49-F238E27FC236}">
                <a16:creationId xmlns:a16="http://schemas.microsoft.com/office/drawing/2014/main" id="{81B6139F-5B85-E37A-2FB9-D407A4AEF172}"/>
              </a:ext>
            </a:extLst>
          </p:cNvPr>
          <p:cNvSpPr/>
          <p:nvPr/>
        </p:nvSpPr>
        <p:spPr>
          <a:xfrm>
            <a:off x="695112" y="3295485"/>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5860D624-D72E-1340-71F2-11D1AC08C1EC}"/>
              </a:ext>
            </a:extLst>
          </p:cNvPr>
          <p:cNvSpPr/>
          <p:nvPr/>
        </p:nvSpPr>
        <p:spPr>
          <a:xfrm>
            <a:off x="1810309" y="400485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0" name="Freeform: Shape 19">
            <a:extLst>
              <a:ext uri="{FF2B5EF4-FFF2-40B4-BE49-F238E27FC236}">
                <a16:creationId xmlns:a16="http://schemas.microsoft.com/office/drawing/2014/main" id="{03D5C403-C98A-96C0-46D3-E85A2CBD8BEA}"/>
              </a:ext>
            </a:extLst>
          </p:cNvPr>
          <p:cNvSpPr/>
          <p:nvPr/>
        </p:nvSpPr>
        <p:spPr>
          <a:xfrm>
            <a:off x="2885862" y="329116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3" name="Freeform: Shape 22">
            <a:extLst>
              <a:ext uri="{FF2B5EF4-FFF2-40B4-BE49-F238E27FC236}">
                <a16:creationId xmlns:a16="http://schemas.microsoft.com/office/drawing/2014/main" id="{72042F84-D873-F2B4-2DBB-C552BD63EB3C}"/>
              </a:ext>
            </a:extLst>
          </p:cNvPr>
          <p:cNvSpPr/>
          <p:nvPr/>
        </p:nvSpPr>
        <p:spPr>
          <a:xfrm flipH="1">
            <a:off x="3452617" y="260341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4" name="Freeform: Shape 23">
            <a:extLst>
              <a:ext uri="{FF2B5EF4-FFF2-40B4-BE49-F238E27FC236}">
                <a16:creationId xmlns:a16="http://schemas.microsoft.com/office/drawing/2014/main" id="{28A21368-6EA0-26C6-C4A1-23B1515F18E7}"/>
              </a:ext>
            </a:extLst>
          </p:cNvPr>
          <p:cNvSpPr/>
          <p:nvPr/>
        </p:nvSpPr>
        <p:spPr>
          <a:xfrm flipH="1">
            <a:off x="4565375" y="3311068"/>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5" name="Freeform: Shape 24">
            <a:extLst>
              <a:ext uri="{FF2B5EF4-FFF2-40B4-BE49-F238E27FC236}">
                <a16:creationId xmlns:a16="http://schemas.microsoft.com/office/drawing/2014/main" id="{57C5AC93-CB9B-CFD9-59FB-37E376E62C3D}"/>
              </a:ext>
            </a:extLst>
          </p:cNvPr>
          <p:cNvSpPr/>
          <p:nvPr/>
        </p:nvSpPr>
        <p:spPr>
          <a:xfrm flipH="1">
            <a:off x="2381316" y="326481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6" name="Freeform: Shape 25">
            <a:extLst>
              <a:ext uri="{FF2B5EF4-FFF2-40B4-BE49-F238E27FC236}">
                <a16:creationId xmlns:a16="http://schemas.microsoft.com/office/drawing/2014/main" id="{43E4567C-4644-D2DE-E55F-8DB6B7251583}"/>
              </a:ext>
            </a:extLst>
          </p:cNvPr>
          <p:cNvSpPr/>
          <p:nvPr/>
        </p:nvSpPr>
        <p:spPr>
          <a:xfrm flipH="1">
            <a:off x="3452617" y="400485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DF299A47-AE29-7E27-BF02-2FD7E564A39A}"/>
              </a:ext>
            </a:extLst>
          </p:cNvPr>
          <p:cNvGrpSpPr/>
          <p:nvPr/>
        </p:nvGrpSpPr>
        <p:grpSpPr>
          <a:xfrm>
            <a:off x="4424028" y="4191000"/>
            <a:ext cx="4267200" cy="2286000"/>
            <a:chOff x="3443345" y="3786606"/>
            <a:chExt cx="5700655" cy="3071394"/>
          </a:xfrm>
        </p:grpSpPr>
        <p:pic>
          <p:nvPicPr>
            <p:cNvPr id="28" name="Picture 6">
              <a:extLst>
                <a:ext uri="{FF2B5EF4-FFF2-40B4-BE49-F238E27FC236}">
                  <a16:creationId xmlns:a16="http://schemas.microsoft.com/office/drawing/2014/main" id="{5D4BAABC-4F6A-8331-C3AE-924FB702C733}"/>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9" name="TextBox 28">
              <a:extLst>
                <a:ext uri="{FF2B5EF4-FFF2-40B4-BE49-F238E27FC236}">
                  <a16:creationId xmlns:a16="http://schemas.microsoft.com/office/drawing/2014/main" id="{0E619782-B1E0-B73C-615A-52C4CE2FEBBB}"/>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30" name="TextBox 29">
              <a:extLst>
                <a:ext uri="{FF2B5EF4-FFF2-40B4-BE49-F238E27FC236}">
                  <a16:creationId xmlns:a16="http://schemas.microsoft.com/office/drawing/2014/main" id="{C7AB04B5-C07A-0CA8-38CE-384BEC1EE1A1}"/>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31" name="Freeform: Shape 30">
            <a:extLst>
              <a:ext uri="{FF2B5EF4-FFF2-40B4-BE49-F238E27FC236}">
                <a16:creationId xmlns:a16="http://schemas.microsoft.com/office/drawing/2014/main" id="{8D92EEB6-D280-98AE-4513-0E89A45D7D41}"/>
              </a:ext>
            </a:extLst>
          </p:cNvPr>
          <p:cNvSpPr/>
          <p:nvPr/>
        </p:nvSpPr>
        <p:spPr>
          <a:xfrm rot="16200000">
            <a:off x="2182046" y="4262274"/>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2" name="Freeform: Shape 31">
            <a:extLst>
              <a:ext uri="{FF2B5EF4-FFF2-40B4-BE49-F238E27FC236}">
                <a16:creationId xmlns:a16="http://schemas.microsoft.com/office/drawing/2014/main" id="{34C3F225-0C29-D123-EBF3-9B72F60C4B2F}"/>
              </a:ext>
            </a:extLst>
          </p:cNvPr>
          <p:cNvSpPr/>
          <p:nvPr/>
        </p:nvSpPr>
        <p:spPr>
          <a:xfrm rot="16200000">
            <a:off x="3055480" y="426227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3" name="Freeform: Shape 32">
            <a:extLst>
              <a:ext uri="{FF2B5EF4-FFF2-40B4-BE49-F238E27FC236}">
                <a16:creationId xmlns:a16="http://schemas.microsoft.com/office/drawing/2014/main" id="{88998FCB-C2DD-A32E-9B83-50C97E1F37D3}"/>
              </a:ext>
            </a:extLst>
          </p:cNvPr>
          <p:cNvSpPr/>
          <p:nvPr/>
        </p:nvSpPr>
        <p:spPr>
          <a:xfrm rot="16200000">
            <a:off x="1119238" y="3563141"/>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4" name="Freeform: Shape 33">
            <a:extLst>
              <a:ext uri="{FF2B5EF4-FFF2-40B4-BE49-F238E27FC236}">
                <a16:creationId xmlns:a16="http://schemas.microsoft.com/office/drawing/2014/main" id="{641AA2EA-11D1-67FB-F7F9-B165F36B7D67}"/>
              </a:ext>
            </a:extLst>
          </p:cNvPr>
          <p:cNvSpPr/>
          <p:nvPr/>
        </p:nvSpPr>
        <p:spPr>
          <a:xfrm rot="16200000">
            <a:off x="4176976" y="355155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5" name="Freeform: Shape 34">
            <a:extLst>
              <a:ext uri="{FF2B5EF4-FFF2-40B4-BE49-F238E27FC236}">
                <a16:creationId xmlns:a16="http://schemas.microsoft.com/office/drawing/2014/main" id="{AAC2F0D5-55DD-27A6-6928-ABD539F47068}"/>
              </a:ext>
            </a:extLst>
          </p:cNvPr>
          <p:cNvSpPr/>
          <p:nvPr/>
        </p:nvSpPr>
        <p:spPr>
          <a:xfrm rot="10800000" flipH="1">
            <a:off x="2669650" y="2700809"/>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6" name="Freeform: Shape 35">
            <a:extLst>
              <a:ext uri="{FF2B5EF4-FFF2-40B4-BE49-F238E27FC236}">
                <a16:creationId xmlns:a16="http://schemas.microsoft.com/office/drawing/2014/main" id="{FA3F6638-0F35-F59B-FB6E-E290E67FBA01}"/>
              </a:ext>
            </a:extLst>
          </p:cNvPr>
          <p:cNvSpPr/>
          <p:nvPr/>
        </p:nvSpPr>
        <p:spPr>
          <a:xfrm rot="10800000" flipH="1">
            <a:off x="1562237" y="3397434"/>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7" name="Freeform: Shape 36">
            <a:extLst>
              <a:ext uri="{FF2B5EF4-FFF2-40B4-BE49-F238E27FC236}">
                <a16:creationId xmlns:a16="http://schemas.microsoft.com/office/drawing/2014/main" id="{0FC01A1F-EEB0-AF31-8798-6F6A6C33B125}"/>
              </a:ext>
            </a:extLst>
          </p:cNvPr>
          <p:cNvSpPr/>
          <p:nvPr/>
        </p:nvSpPr>
        <p:spPr>
          <a:xfrm rot="10800000" flipH="1">
            <a:off x="3747160" y="3380390"/>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8" name="Freeform: Shape 37">
            <a:extLst>
              <a:ext uri="{FF2B5EF4-FFF2-40B4-BE49-F238E27FC236}">
                <a16:creationId xmlns:a16="http://schemas.microsoft.com/office/drawing/2014/main" id="{F9F3EFFB-7BE0-C07C-66AA-FC6401499AFB}"/>
              </a:ext>
            </a:extLst>
          </p:cNvPr>
          <p:cNvSpPr/>
          <p:nvPr/>
        </p:nvSpPr>
        <p:spPr>
          <a:xfrm rot="10800000" flipH="1">
            <a:off x="2665272" y="4102246"/>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EEB88FBA-A399-1735-D605-848F6786AEFA}"/>
              </a:ext>
            </a:extLst>
          </p:cNvPr>
          <p:cNvSpPr txBox="1"/>
          <p:nvPr/>
        </p:nvSpPr>
        <p:spPr>
          <a:xfrm>
            <a:off x="413216" y="1738171"/>
            <a:ext cx="4264886" cy="830997"/>
          </a:xfrm>
          <a:prstGeom prst="rect">
            <a:avLst/>
          </a:prstGeom>
          <a:noFill/>
        </p:spPr>
        <p:txBody>
          <a:bodyPr wrap="none" rtlCol="0">
            <a:spAutoFit/>
          </a:bodyPr>
          <a:lstStyle/>
          <a:p>
            <a:pPr algn="ctr"/>
            <a:r>
              <a:rPr lang="en-US" b="1" dirty="0"/>
              <a:t>Cycles</a:t>
            </a:r>
          </a:p>
          <a:p>
            <a:pPr algn="ctr"/>
            <a:r>
              <a:rPr lang="en-US" sz="1200" dirty="0"/>
              <a:t>Return to the same state. The search tree will create a new node!</a:t>
            </a:r>
          </a:p>
          <a:p>
            <a:endParaRPr lang="en-US" b="1" dirty="0">
              <a:solidFill>
                <a:schemeClr val="accent2"/>
              </a:solidFill>
            </a:endParaRPr>
          </a:p>
        </p:txBody>
      </p:sp>
      <p:sp>
        <p:nvSpPr>
          <p:cNvPr id="40" name="TextBox 39">
            <a:extLst>
              <a:ext uri="{FF2B5EF4-FFF2-40B4-BE49-F238E27FC236}">
                <a16:creationId xmlns:a16="http://schemas.microsoft.com/office/drawing/2014/main" id="{0F956628-70F0-5E39-885D-8261771E79F0}"/>
              </a:ext>
            </a:extLst>
          </p:cNvPr>
          <p:cNvSpPr txBox="1"/>
          <p:nvPr/>
        </p:nvSpPr>
        <p:spPr>
          <a:xfrm>
            <a:off x="5013360" y="3530521"/>
            <a:ext cx="2614498" cy="553998"/>
          </a:xfrm>
          <a:prstGeom prst="rect">
            <a:avLst/>
          </a:prstGeom>
          <a:noFill/>
        </p:spPr>
        <p:txBody>
          <a:bodyPr wrap="none" rtlCol="0">
            <a:spAutoFit/>
          </a:bodyPr>
          <a:lstStyle/>
          <a:p>
            <a:pPr algn="ctr"/>
            <a:r>
              <a:rPr lang="en-US" b="1" dirty="0"/>
              <a:t>Redundant paths</a:t>
            </a:r>
          </a:p>
          <a:p>
            <a:pPr algn="ctr"/>
            <a:r>
              <a:rPr lang="en-US" sz="1200" dirty="0"/>
              <a:t>Multiple paths to get to the same state</a:t>
            </a:r>
          </a:p>
        </p:txBody>
      </p:sp>
      <p:grpSp>
        <p:nvGrpSpPr>
          <p:cNvPr id="59" name="Group 58">
            <a:extLst>
              <a:ext uri="{FF2B5EF4-FFF2-40B4-BE49-F238E27FC236}">
                <a16:creationId xmlns:a16="http://schemas.microsoft.com/office/drawing/2014/main" id="{6043BF49-CF3B-3DD1-8413-8FE079536023}"/>
              </a:ext>
            </a:extLst>
          </p:cNvPr>
          <p:cNvGrpSpPr/>
          <p:nvPr/>
        </p:nvGrpSpPr>
        <p:grpSpPr>
          <a:xfrm>
            <a:off x="4953000" y="4748565"/>
            <a:ext cx="2114408" cy="1203294"/>
            <a:chOff x="4961971" y="4518479"/>
            <a:chExt cx="2114408" cy="1203294"/>
          </a:xfrm>
        </p:grpSpPr>
        <p:cxnSp>
          <p:nvCxnSpPr>
            <p:cNvPr id="56" name="Straight Arrow Connector 55">
              <a:extLst>
                <a:ext uri="{FF2B5EF4-FFF2-40B4-BE49-F238E27FC236}">
                  <a16:creationId xmlns:a16="http://schemas.microsoft.com/office/drawing/2014/main" id="{D13EB897-7CB3-FA93-C311-D05A8A4BCC63}"/>
                </a:ext>
              </a:extLst>
            </p:cNvPr>
            <p:cNvCxnSpPr>
              <a:cxnSpLocks/>
            </p:cNvCxnSpPr>
            <p:nvPr/>
          </p:nvCxnSpPr>
          <p:spPr>
            <a:xfrm flipH="1">
              <a:off x="4961971" y="4518479"/>
              <a:ext cx="1295400" cy="521092"/>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7" name="Straight Arrow Connector 56">
              <a:extLst>
                <a:ext uri="{FF2B5EF4-FFF2-40B4-BE49-F238E27FC236}">
                  <a16:creationId xmlns:a16="http://schemas.microsoft.com/office/drawing/2014/main" id="{9BEF72B2-BD86-DECA-6099-2F5721FEE351}"/>
                </a:ext>
              </a:extLst>
            </p:cNvPr>
            <p:cNvCxnSpPr/>
            <p:nvPr/>
          </p:nvCxnSpPr>
          <p:spPr>
            <a:xfrm>
              <a:off x="5197472" y="5112173"/>
              <a:ext cx="609600" cy="0"/>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8" name="Straight Arrow Connector 57">
              <a:extLst>
                <a:ext uri="{FF2B5EF4-FFF2-40B4-BE49-F238E27FC236}">
                  <a16:creationId xmlns:a16="http://schemas.microsoft.com/office/drawing/2014/main" id="{47380A88-C7D4-1A4F-0039-4940A7676019}"/>
                </a:ext>
              </a:extLst>
            </p:cNvPr>
            <p:cNvCxnSpPr>
              <a:cxnSpLocks/>
            </p:cNvCxnSpPr>
            <p:nvPr/>
          </p:nvCxnSpPr>
          <p:spPr>
            <a:xfrm>
              <a:off x="5876371" y="5236244"/>
              <a:ext cx="1200008" cy="485529"/>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grpSp>
      <p:cxnSp>
        <p:nvCxnSpPr>
          <p:cNvPr id="63" name="Straight Arrow Connector 62">
            <a:extLst>
              <a:ext uri="{FF2B5EF4-FFF2-40B4-BE49-F238E27FC236}">
                <a16:creationId xmlns:a16="http://schemas.microsoft.com/office/drawing/2014/main" id="{E41C405E-043C-032B-1291-73EFCBC0E78A}"/>
              </a:ext>
            </a:extLst>
          </p:cNvPr>
          <p:cNvCxnSpPr>
            <a:cxnSpLocks/>
          </p:cNvCxnSpPr>
          <p:nvPr/>
        </p:nvCxnSpPr>
        <p:spPr>
          <a:xfrm flipH="1" flipV="1">
            <a:off x="6191840" y="6012765"/>
            <a:ext cx="731576" cy="22013"/>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65" name="Straight Arrow Connector 64">
            <a:extLst>
              <a:ext uri="{FF2B5EF4-FFF2-40B4-BE49-F238E27FC236}">
                <a16:creationId xmlns:a16="http://schemas.microsoft.com/office/drawing/2014/main" id="{8D68AED4-7C72-BF84-7C20-5962CB1ACF55}"/>
              </a:ext>
            </a:extLst>
          </p:cNvPr>
          <p:cNvCxnSpPr>
            <a:cxnSpLocks/>
          </p:cNvCxnSpPr>
          <p:nvPr/>
        </p:nvCxnSpPr>
        <p:spPr>
          <a:xfrm>
            <a:off x="6923416" y="4748565"/>
            <a:ext cx="1306184" cy="481657"/>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8" name="Straight Arrow Connector 67">
            <a:extLst>
              <a:ext uri="{FF2B5EF4-FFF2-40B4-BE49-F238E27FC236}">
                <a16:creationId xmlns:a16="http://schemas.microsoft.com/office/drawing/2014/main" id="{929FD0DF-4B02-F74B-4A37-5A2540028CDB}"/>
              </a:ext>
            </a:extLst>
          </p:cNvPr>
          <p:cNvCxnSpPr>
            <a:cxnSpLocks/>
          </p:cNvCxnSpPr>
          <p:nvPr/>
        </p:nvCxnSpPr>
        <p:spPr>
          <a:xfrm flipH="1" flipV="1">
            <a:off x="7219198" y="5335822"/>
            <a:ext cx="731576" cy="22013"/>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9" name="Straight Arrow Connector 68">
            <a:extLst>
              <a:ext uri="{FF2B5EF4-FFF2-40B4-BE49-F238E27FC236}">
                <a16:creationId xmlns:a16="http://schemas.microsoft.com/office/drawing/2014/main" id="{52EB4673-AB04-388C-4EDA-E6BC0C831CE3}"/>
              </a:ext>
            </a:extLst>
          </p:cNvPr>
          <p:cNvCxnSpPr>
            <a:cxnSpLocks/>
          </p:cNvCxnSpPr>
          <p:nvPr/>
        </p:nvCxnSpPr>
        <p:spPr>
          <a:xfrm flipH="1">
            <a:off x="6019800" y="5447552"/>
            <a:ext cx="1295400" cy="521092"/>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
        <p:nvSpPr>
          <p:cNvPr id="70" name="TextBox 69">
            <a:extLst>
              <a:ext uri="{FF2B5EF4-FFF2-40B4-BE49-F238E27FC236}">
                <a16:creationId xmlns:a16="http://schemas.microsoft.com/office/drawing/2014/main" id="{AA1B0E73-4D18-B467-31F4-08941640BE97}"/>
              </a:ext>
            </a:extLst>
          </p:cNvPr>
          <p:cNvSpPr txBox="1"/>
          <p:nvPr/>
        </p:nvSpPr>
        <p:spPr>
          <a:xfrm>
            <a:off x="4946738" y="4727790"/>
            <a:ext cx="653962" cy="307777"/>
          </a:xfrm>
          <a:prstGeom prst="rect">
            <a:avLst/>
          </a:prstGeom>
          <a:noFill/>
        </p:spPr>
        <p:txBody>
          <a:bodyPr wrap="none" rtlCol="0">
            <a:spAutoFit/>
          </a:bodyPr>
          <a:lstStyle/>
          <a:p>
            <a:r>
              <a:rPr lang="en-US" sz="1400" b="1" dirty="0">
                <a:solidFill>
                  <a:schemeClr val="accent6"/>
                </a:solidFill>
              </a:rPr>
              <a:t>Path 1</a:t>
            </a:r>
          </a:p>
        </p:txBody>
      </p:sp>
      <p:sp>
        <p:nvSpPr>
          <p:cNvPr id="71" name="TextBox 70">
            <a:extLst>
              <a:ext uri="{FF2B5EF4-FFF2-40B4-BE49-F238E27FC236}">
                <a16:creationId xmlns:a16="http://schemas.microsoft.com/office/drawing/2014/main" id="{1EC291E0-B4FB-936A-BC0E-E6FCBE67BCC1}"/>
              </a:ext>
            </a:extLst>
          </p:cNvPr>
          <p:cNvSpPr txBox="1"/>
          <p:nvPr/>
        </p:nvSpPr>
        <p:spPr>
          <a:xfrm>
            <a:off x="7568127" y="4681616"/>
            <a:ext cx="653962" cy="307777"/>
          </a:xfrm>
          <a:prstGeom prst="rect">
            <a:avLst/>
          </a:prstGeom>
          <a:noFill/>
        </p:spPr>
        <p:txBody>
          <a:bodyPr wrap="none" rtlCol="0">
            <a:spAutoFit/>
          </a:bodyPr>
          <a:lstStyle/>
          <a:p>
            <a:r>
              <a:rPr lang="en-US" sz="1400" b="1" dirty="0">
                <a:solidFill>
                  <a:schemeClr val="accent1"/>
                </a:solidFill>
              </a:rPr>
              <a:t>Path 2</a:t>
            </a:r>
          </a:p>
        </p:txBody>
      </p:sp>
      <p:cxnSp>
        <p:nvCxnSpPr>
          <p:cNvPr id="3" name="Straight Arrow Connector 2">
            <a:extLst>
              <a:ext uri="{FF2B5EF4-FFF2-40B4-BE49-F238E27FC236}">
                <a16:creationId xmlns:a16="http://schemas.microsoft.com/office/drawing/2014/main" id="{822CD9CD-79F5-9E4F-DB81-46FC0FFE3B2E}"/>
              </a:ext>
            </a:extLst>
          </p:cNvPr>
          <p:cNvCxnSpPr>
            <a:cxnSpLocks/>
          </p:cNvCxnSpPr>
          <p:nvPr/>
        </p:nvCxnSpPr>
        <p:spPr>
          <a:xfrm flipV="1">
            <a:off x="6320609" y="4654832"/>
            <a:ext cx="472852" cy="4016"/>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14479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018F8CBD-0FF9-413A-B4D5-AAC5A8B148C2}"/>
              </a:ext>
            </a:extLst>
          </p:cNvPr>
          <p:cNvSpPr/>
          <p:nvPr/>
        </p:nvSpPr>
        <p:spPr>
          <a:xfrm>
            <a:off x="5183748" y="4423512"/>
            <a:ext cx="1226312" cy="307777"/>
          </a:xfrm>
          <a:prstGeom prst="rect">
            <a:avLst/>
          </a:prstGeom>
        </p:spPr>
        <p:txBody>
          <a:bodyPr wrap="square">
            <a:spAutoFit/>
          </a:bodyPr>
          <a:lstStyle/>
          <a:p>
            <a:pPr algn="ctr"/>
            <a:r>
              <a:rPr lang="en-US" sz="1400" dirty="0"/>
              <a:t>Cycle</a:t>
            </a:r>
            <a:endParaRPr lang="en-US" dirty="0"/>
          </a:p>
        </p:txBody>
      </p:sp>
      <p:sp>
        <p:nvSpPr>
          <p:cNvPr id="20482" name="Rectangle 2"/>
          <p:cNvSpPr>
            <a:spLocks noGrp="1" noChangeArrowheads="1"/>
          </p:cNvSpPr>
          <p:nvPr>
            <p:ph type="title"/>
          </p:nvPr>
        </p:nvSpPr>
        <p:spPr/>
        <p:txBody>
          <a:bodyPr/>
          <a:lstStyle/>
          <a:p>
            <a:r>
              <a:rPr lang="en-US" dirty="0"/>
              <a:t>Search tree</a:t>
            </a:r>
          </a:p>
        </p:txBody>
      </p:sp>
      <p:sp>
        <p:nvSpPr>
          <p:cNvPr id="20483" name="Rectangle 3"/>
          <p:cNvSpPr>
            <a:spLocks noGrp="1" noChangeArrowheads="1"/>
          </p:cNvSpPr>
          <p:nvPr>
            <p:ph idx="1"/>
          </p:nvPr>
        </p:nvSpPr>
        <p:spPr>
          <a:xfrm>
            <a:off x="588210" y="1467732"/>
            <a:ext cx="4400550" cy="4933068"/>
          </a:xfrm>
        </p:spPr>
        <p:txBody>
          <a:bodyPr>
            <a:normAutofit fontScale="85000" lnSpcReduction="20000"/>
          </a:bodyPr>
          <a:lstStyle/>
          <a:p>
            <a:r>
              <a:rPr lang="en-US" dirty="0"/>
              <a:t>Superimpose a “what if” tree of possible actions and outcomes (states) on the state space graph.</a:t>
            </a:r>
          </a:p>
          <a:p>
            <a:r>
              <a:rPr lang="en-US" dirty="0"/>
              <a:t>The</a:t>
            </a:r>
            <a:r>
              <a:rPr lang="en-US" b="1" dirty="0">
                <a:solidFill>
                  <a:srgbClr val="FF0000"/>
                </a:solidFill>
              </a:rPr>
              <a:t> Root node</a:t>
            </a:r>
            <a:r>
              <a:rPr lang="en-US" dirty="0"/>
              <a:t> represents the initial stare.</a:t>
            </a:r>
          </a:p>
          <a:p>
            <a:r>
              <a:rPr lang="en-US" dirty="0"/>
              <a:t>An action child node is reached by an </a:t>
            </a:r>
            <a:r>
              <a:rPr lang="en-US" b="1" dirty="0">
                <a:solidFill>
                  <a:srgbClr val="FF0000"/>
                </a:solidFill>
              </a:rPr>
              <a:t>edge</a:t>
            </a:r>
            <a:r>
              <a:rPr lang="en-US" dirty="0"/>
              <a:t> representing an action. The corresponding state is defined by the transition model.</a:t>
            </a:r>
          </a:p>
          <a:p>
            <a:r>
              <a:rPr lang="en-US" dirty="0"/>
              <a:t>Trees have no </a:t>
            </a:r>
            <a:r>
              <a:rPr lang="en-US" b="1" dirty="0">
                <a:solidFill>
                  <a:srgbClr val="FF0000"/>
                </a:solidFill>
              </a:rPr>
              <a:t>cycles </a:t>
            </a:r>
            <a:r>
              <a:rPr lang="en-US" dirty="0"/>
              <a:t>or</a:t>
            </a:r>
            <a:r>
              <a:rPr lang="en-US" b="1" dirty="0">
                <a:solidFill>
                  <a:srgbClr val="FF0000"/>
                </a:solidFill>
              </a:rPr>
              <a:t> redundant paths</a:t>
            </a:r>
            <a:r>
              <a:rPr lang="en-US" dirty="0"/>
              <a:t>. Cycles in the search space must be broken.  To prevent infinite loops. Removing redundant paths improves search efficiency.</a:t>
            </a:r>
          </a:p>
          <a:p>
            <a:r>
              <a:rPr lang="en-US" dirty="0"/>
              <a:t>A </a:t>
            </a:r>
            <a:r>
              <a:rPr lang="en-US" b="1" dirty="0">
                <a:solidFill>
                  <a:srgbClr val="FF0000"/>
                </a:solidFill>
              </a:rPr>
              <a:t>path</a:t>
            </a:r>
            <a:r>
              <a:rPr lang="en-US" dirty="0"/>
              <a:t> through the tree corresponds to a sequence of actions (states).</a:t>
            </a:r>
          </a:p>
          <a:p>
            <a:r>
              <a:rPr lang="en-US" dirty="0"/>
              <a:t>A </a:t>
            </a:r>
            <a:r>
              <a:rPr lang="en-US" b="1" dirty="0">
                <a:solidFill>
                  <a:srgbClr val="FF0000"/>
                </a:solidFill>
              </a:rPr>
              <a:t>solution</a:t>
            </a:r>
            <a:r>
              <a:rPr lang="en-US" dirty="0"/>
              <a:t> is a path ending in a node representing a goal state.</a:t>
            </a:r>
          </a:p>
          <a:p>
            <a:r>
              <a:rPr lang="en-US" b="1" dirty="0">
                <a:solidFill>
                  <a:srgbClr val="FF0000"/>
                </a:solidFill>
              </a:rPr>
              <a:t>Nodes vs. states</a:t>
            </a:r>
            <a:r>
              <a:rPr lang="en-US" b="1" dirty="0"/>
              <a:t>: </a:t>
            </a:r>
            <a:r>
              <a:rPr lang="en-US" dirty="0"/>
              <a:t>Each tree node represents a state of the system. If redundant path cannot be prevented then state can be represented by multiple nodes.</a:t>
            </a:r>
          </a:p>
        </p:txBody>
      </p:sp>
      <p:grpSp>
        <p:nvGrpSpPr>
          <p:cNvPr id="8" name="Group 7"/>
          <p:cNvGrpSpPr/>
          <p:nvPr/>
        </p:nvGrpSpPr>
        <p:grpSpPr>
          <a:xfrm>
            <a:off x="5796904" y="1591270"/>
            <a:ext cx="2991909" cy="4646588"/>
            <a:chOff x="2748904" y="1792069"/>
            <a:chExt cx="2991909" cy="4646588"/>
          </a:xfrm>
        </p:grpSpPr>
        <p:sp>
          <p:nvSpPr>
            <p:cNvPr id="10" name="TextBox 9"/>
            <p:cNvSpPr txBox="1"/>
            <p:nvPr/>
          </p:nvSpPr>
          <p:spPr>
            <a:xfrm>
              <a:off x="3429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1" name="TextBox 10"/>
            <p:cNvSpPr txBox="1"/>
            <p:nvPr/>
          </p:nvSpPr>
          <p:spPr>
            <a:xfrm>
              <a:off x="4200012"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3" name="Oval 12"/>
            <p:cNvSpPr/>
            <p:nvPr/>
          </p:nvSpPr>
          <p:spPr>
            <a:xfrm>
              <a:off x="4419600" y="24384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14" name="Straight Arrow Connector 13"/>
            <p:cNvCxnSpPr/>
            <p:nvPr/>
          </p:nvCxnSpPr>
          <p:spPr>
            <a:xfrm rot="5400000">
              <a:off x="3955863"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3346262"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2949480" y="4670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3308162" y="5931686"/>
              <a:ext cx="3048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a:t>
              </a:r>
            </a:p>
          </p:txBody>
        </p:sp>
        <p:cxnSp>
          <p:nvCxnSpPr>
            <p:cNvPr id="18" name="Straight Arrow Connector 17"/>
            <p:cNvCxnSpPr/>
            <p:nvPr/>
          </p:nvCxnSpPr>
          <p:spPr>
            <a:xfrm rot="5400000">
              <a:off x="3389953" y="5453115"/>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4533900"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6200000" flipH="1">
              <a:off x="3924300"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3406680"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4092484"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4549683"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a:off x="5257799" y="3657601"/>
              <a:ext cx="258564" cy="63278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962400" y="1792069"/>
              <a:ext cx="1447800" cy="646331"/>
            </a:xfrm>
            <a:prstGeom prst="rect">
              <a:avLst/>
            </a:prstGeom>
          </p:spPr>
          <p:txBody>
            <a:bodyPr wrap="square">
              <a:spAutoFit/>
            </a:bodyPr>
            <a:lstStyle/>
            <a:p>
              <a:pPr algn="ctr"/>
              <a:r>
                <a:rPr lang="en-US" dirty="0"/>
                <a:t>Root node  = </a:t>
              </a:r>
              <a:r>
                <a:rPr lang="en-US" b="1" dirty="0">
                  <a:solidFill>
                    <a:schemeClr val="accent1"/>
                  </a:solidFill>
                </a:rPr>
                <a:t>Initial state</a:t>
              </a:r>
            </a:p>
          </p:txBody>
        </p:sp>
        <p:sp>
          <p:nvSpPr>
            <p:cNvPr id="27" name="Rectangle 26"/>
            <p:cNvSpPr/>
            <p:nvPr/>
          </p:nvSpPr>
          <p:spPr>
            <a:xfrm>
              <a:off x="2748904" y="3087821"/>
              <a:ext cx="1226312" cy="369332"/>
            </a:xfrm>
            <a:prstGeom prst="rect">
              <a:avLst/>
            </a:prstGeom>
          </p:spPr>
          <p:txBody>
            <a:bodyPr wrap="square">
              <a:spAutoFit/>
            </a:bodyPr>
            <a:lstStyle/>
            <a:p>
              <a:pPr algn="ctr"/>
              <a:r>
                <a:rPr lang="en-US" dirty="0"/>
                <a:t>Child node</a:t>
              </a:r>
            </a:p>
          </p:txBody>
        </p:sp>
        <p:sp>
          <p:nvSpPr>
            <p:cNvPr id="28" name="Rectangle 27"/>
            <p:cNvSpPr/>
            <p:nvPr/>
          </p:nvSpPr>
          <p:spPr>
            <a:xfrm>
              <a:off x="2826153" y="2657053"/>
              <a:ext cx="1477777" cy="369332"/>
            </a:xfrm>
            <a:prstGeom prst="rect">
              <a:avLst/>
            </a:prstGeom>
          </p:spPr>
          <p:txBody>
            <a:bodyPr wrap="none">
              <a:spAutoFit/>
            </a:bodyPr>
            <a:lstStyle/>
            <a:p>
              <a:r>
                <a:rPr lang="en-US" dirty="0"/>
                <a:t>Edge = </a:t>
              </a:r>
              <a:r>
                <a:rPr lang="en-US" b="1" dirty="0">
                  <a:solidFill>
                    <a:schemeClr val="accent1"/>
                  </a:solidFill>
                </a:rPr>
                <a:t>Action</a:t>
              </a:r>
            </a:p>
          </p:txBody>
        </p:sp>
        <p:sp>
          <p:nvSpPr>
            <p:cNvPr id="29" name="Rectangle 28"/>
            <p:cNvSpPr/>
            <p:nvPr/>
          </p:nvSpPr>
          <p:spPr>
            <a:xfrm>
              <a:off x="3749690" y="5792326"/>
              <a:ext cx="1991123" cy="646331"/>
            </a:xfrm>
            <a:prstGeom prst="rect">
              <a:avLst/>
            </a:prstGeom>
          </p:spPr>
          <p:txBody>
            <a:bodyPr wrap="none">
              <a:spAutoFit/>
            </a:bodyPr>
            <a:lstStyle/>
            <a:p>
              <a:r>
                <a:rPr lang="en-US" dirty="0"/>
                <a:t>Node representing </a:t>
              </a:r>
              <a:br>
                <a:rPr lang="en-US" dirty="0"/>
              </a:br>
              <a:r>
                <a:rPr lang="en-US" dirty="0"/>
                <a:t>a </a:t>
              </a:r>
              <a:r>
                <a:rPr lang="en-US" b="1" dirty="0">
                  <a:solidFill>
                    <a:schemeClr val="accent2"/>
                  </a:solidFill>
                </a:rPr>
                <a:t>Goal state</a:t>
              </a:r>
            </a:p>
          </p:txBody>
        </p:sp>
        <p:sp>
          <p:nvSpPr>
            <p:cNvPr id="30" name="Oval 29"/>
            <p:cNvSpPr/>
            <p:nvPr/>
          </p:nvSpPr>
          <p:spPr>
            <a:xfrm>
              <a:off x="38100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31" name="Oval 30"/>
            <p:cNvSpPr/>
            <p:nvPr/>
          </p:nvSpPr>
          <p:spPr>
            <a:xfrm>
              <a:off x="3276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32" name="Oval 31"/>
            <p:cNvSpPr/>
            <p:nvPr/>
          </p:nvSpPr>
          <p:spPr>
            <a:xfrm>
              <a:off x="50292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33" name="Oval 32"/>
            <p:cNvSpPr/>
            <p:nvPr/>
          </p:nvSpPr>
          <p:spPr>
            <a:xfrm>
              <a:off x="4419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grpSp>
      <p:sp>
        <p:nvSpPr>
          <p:cNvPr id="39" name="Rectangle 38">
            <a:extLst>
              <a:ext uri="{FF2B5EF4-FFF2-40B4-BE49-F238E27FC236}">
                <a16:creationId xmlns:a16="http://schemas.microsoft.com/office/drawing/2014/main" id="{9105FE34-4611-45AF-B2C8-50E2984917BF}"/>
              </a:ext>
            </a:extLst>
          </p:cNvPr>
          <p:cNvSpPr/>
          <p:nvPr/>
        </p:nvSpPr>
        <p:spPr>
          <a:xfrm>
            <a:off x="6883281" y="5195275"/>
            <a:ext cx="1533009" cy="369332"/>
          </a:xfrm>
          <a:prstGeom prst="rect">
            <a:avLst/>
          </a:prstGeom>
        </p:spPr>
        <p:txBody>
          <a:bodyPr wrap="square">
            <a:spAutoFit/>
          </a:bodyPr>
          <a:lstStyle/>
          <a:p>
            <a:pPr algn="ctr"/>
            <a:r>
              <a:rPr lang="en-US" dirty="0">
                <a:solidFill>
                  <a:schemeClr val="accent2"/>
                </a:solidFill>
              </a:rPr>
              <a:t>Solution path</a:t>
            </a:r>
          </a:p>
        </p:txBody>
      </p:sp>
      <p:sp>
        <p:nvSpPr>
          <p:cNvPr id="42" name="Rectangle 41">
            <a:extLst>
              <a:ext uri="{FF2B5EF4-FFF2-40B4-BE49-F238E27FC236}">
                <a16:creationId xmlns:a16="http://schemas.microsoft.com/office/drawing/2014/main" id="{B22A040B-3919-4942-B7C7-64E7EB35E7F9}"/>
              </a:ext>
            </a:extLst>
          </p:cNvPr>
          <p:cNvSpPr/>
          <p:nvPr/>
        </p:nvSpPr>
        <p:spPr>
          <a:xfrm>
            <a:off x="7235446" y="3364992"/>
            <a:ext cx="1226312" cy="523220"/>
          </a:xfrm>
          <a:prstGeom prst="rect">
            <a:avLst/>
          </a:prstGeom>
        </p:spPr>
        <p:txBody>
          <a:bodyPr wrap="square">
            <a:spAutoFit/>
          </a:bodyPr>
          <a:lstStyle/>
          <a:p>
            <a:pPr algn="ctr"/>
            <a:r>
              <a:rPr lang="en-US" sz="1400" dirty="0"/>
              <a:t>Redundant</a:t>
            </a:r>
          </a:p>
          <a:p>
            <a:pPr algn="ctr"/>
            <a:r>
              <a:rPr lang="en-US" sz="1400" dirty="0"/>
              <a:t>path</a:t>
            </a:r>
          </a:p>
        </p:txBody>
      </p:sp>
      <p:grpSp>
        <p:nvGrpSpPr>
          <p:cNvPr id="43" name="Group 42">
            <a:extLst>
              <a:ext uri="{FF2B5EF4-FFF2-40B4-BE49-F238E27FC236}">
                <a16:creationId xmlns:a16="http://schemas.microsoft.com/office/drawing/2014/main" id="{55989EFE-E4C9-4186-8D71-597B85C68F60}"/>
              </a:ext>
            </a:extLst>
          </p:cNvPr>
          <p:cNvGrpSpPr/>
          <p:nvPr/>
        </p:nvGrpSpPr>
        <p:grpSpPr>
          <a:xfrm>
            <a:off x="8121837" y="3644188"/>
            <a:ext cx="626533" cy="231832"/>
            <a:chOff x="1219200" y="5045074"/>
            <a:chExt cx="2289484" cy="431902"/>
          </a:xfrm>
        </p:grpSpPr>
        <p:cxnSp>
          <p:nvCxnSpPr>
            <p:cNvPr id="44" name="Straight Connector 43">
              <a:extLst>
                <a:ext uri="{FF2B5EF4-FFF2-40B4-BE49-F238E27FC236}">
                  <a16:creationId xmlns:a16="http://schemas.microsoft.com/office/drawing/2014/main" id="{BD597AAC-0047-4B0F-894D-F6241ACEEBDE}"/>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9E55B2-4647-400B-A3B5-90BA76DA7834}"/>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 name="Straight Arrow Connector 2">
            <a:extLst>
              <a:ext uri="{FF2B5EF4-FFF2-40B4-BE49-F238E27FC236}">
                <a16:creationId xmlns:a16="http://schemas.microsoft.com/office/drawing/2014/main" id="{59FEBE58-4685-386B-C6A7-3FCF7BF2B1BC}"/>
              </a:ext>
            </a:extLst>
          </p:cNvPr>
          <p:cNvCxnSpPr>
            <a:cxnSpLocks/>
          </p:cNvCxnSpPr>
          <p:nvPr/>
        </p:nvCxnSpPr>
        <p:spPr>
          <a:xfrm flipH="1">
            <a:off x="6660962" y="5031734"/>
            <a:ext cx="402461" cy="6717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a16="http://schemas.microsoft.com/office/drawing/2014/main" id="{66652061-1483-0B6B-D242-4D99CEB6E2C5}"/>
              </a:ext>
            </a:extLst>
          </p:cNvPr>
          <p:cNvCxnSpPr>
            <a:cxnSpLocks/>
            <a:endCxn id="31" idx="6"/>
          </p:cNvCxnSpPr>
          <p:nvPr/>
        </p:nvCxnSpPr>
        <p:spPr>
          <a:xfrm flipH="1">
            <a:off x="6629400" y="2610713"/>
            <a:ext cx="957006" cy="1652725"/>
          </a:xfrm>
          <a:prstGeom prst="line">
            <a:avLst/>
          </a:prstGeom>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a16="http://schemas.microsoft.com/office/drawing/2014/main" id="{C40584B3-7C87-585A-C5D4-0C685F7A8CAC}"/>
              </a:ext>
            </a:extLst>
          </p:cNvPr>
          <p:cNvCxnSpPr>
            <a:cxnSpLocks/>
            <a:stCxn id="31" idx="6"/>
          </p:cNvCxnSpPr>
          <p:nvPr/>
        </p:nvCxnSpPr>
        <p:spPr>
          <a:xfrm>
            <a:off x="6629400" y="4263438"/>
            <a:ext cx="426289" cy="777941"/>
          </a:xfrm>
          <a:prstGeom prst="line">
            <a:avLst/>
          </a:prstGeom>
        </p:spPr>
        <p:style>
          <a:lnRef idx="3">
            <a:schemeClr val="accent2"/>
          </a:lnRef>
          <a:fillRef idx="0">
            <a:schemeClr val="accent2"/>
          </a:fillRef>
          <a:effectRef idx="2">
            <a:schemeClr val="accent2"/>
          </a:effectRef>
          <a:fontRef idx="minor">
            <a:schemeClr val="tx1"/>
          </a:fontRef>
        </p:style>
      </p:cxnSp>
      <p:grpSp>
        <p:nvGrpSpPr>
          <p:cNvPr id="35" name="Group 34">
            <a:extLst>
              <a:ext uri="{FF2B5EF4-FFF2-40B4-BE49-F238E27FC236}">
                <a16:creationId xmlns:a16="http://schemas.microsoft.com/office/drawing/2014/main" id="{935FE1E2-6862-4B7C-9BCA-FCC147456DF1}"/>
              </a:ext>
            </a:extLst>
          </p:cNvPr>
          <p:cNvGrpSpPr/>
          <p:nvPr/>
        </p:nvGrpSpPr>
        <p:grpSpPr>
          <a:xfrm>
            <a:off x="5865428" y="4394470"/>
            <a:ext cx="765943" cy="397239"/>
            <a:chOff x="1219200" y="5045074"/>
            <a:chExt cx="2289484" cy="431902"/>
          </a:xfrm>
        </p:grpSpPr>
        <p:cxnSp>
          <p:nvCxnSpPr>
            <p:cNvPr id="36" name="Straight Connector 35">
              <a:extLst>
                <a:ext uri="{FF2B5EF4-FFF2-40B4-BE49-F238E27FC236}">
                  <a16:creationId xmlns:a16="http://schemas.microsoft.com/office/drawing/2014/main" id="{33E656F0-7E44-4750-A40B-08B26E1C2881}"/>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98E7255-DDDF-4DB3-B9D7-63987FDC9C4F}"/>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 name="Oval 3">
            <a:extLst>
              <a:ext uri="{FF2B5EF4-FFF2-40B4-BE49-F238E27FC236}">
                <a16:creationId xmlns:a16="http://schemas.microsoft.com/office/drawing/2014/main" id="{0187AC6C-39F3-24CA-7924-BFFADDDF6F49}"/>
              </a:ext>
            </a:extLst>
          </p:cNvPr>
          <p:cNvSpPr/>
          <p:nvPr/>
        </p:nvSpPr>
        <p:spPr>
          <a:xfrm>
            <a:off x="5851616" y="4834559"/>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cxnSp>
        <p:nvCxnSpPr>
          <p:cNvPr id="2" name="Straight Arrow Connector 1">
            <a:extLst>
              <a:ext uri="{FF2B5EF4-FFF2-40B4-BE49-F238E27FC236}">
                <a16:creationId xmlns:a16="http://schemas.microsoft.com/office/drawing/2014/main" id="{8C6F20CA-AACE-BF99-E049-030955EC0712}"/>
              </a:ext>
            </a:extLst>
          </p:cNvPr>
          <p:cNvCxnSpPr/>
          <p:nvPr/>
        </p:nvCxnSpPr>
        <p:spPr>
          <a:xfrm rot="5400000">
            <a:off x="8097487" y="45340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9FEA737-8951-0217-5767-65D2896A9500}"/>
              </a:ext>
            </a:extLst>
          </p:cNvPr>
          <p:cNvCxnSpPr/>
          <p:nvPr/>
        </p:nvCxnSpPr>
        <p:spPr>
          <a:xfrm rot="16200000" flipH="1">
            <a:off x="8554686" y="45340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1C4F03D7-FD9F-B0E7-C75A-3E3F547A1C57}"/>
              </a:ext>
            </a:extLst>
          </p:cNvPr>
          <p:cNvSpPr/>
          <p:nvPr/>
        </p:nvSpPr>
        <p:spPr>
          <a:xfrm>
            <a:off x="8424603" y="4143774"/>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7" name="TextBox 6">
            <a:extLst>
              <a:ext uri="{FF2B5EF4-FFF2-40B4-BE49-F238E27FC236}">
                <a16:creationId xmlns:a16="http://schemas.microsoft.com/office/drawing/2014/main" id="{2CE28A43-022F-2733-AE6A-DC930EC0DEDC}"/>
              </a:ext>
            </a:extLst>
          </p:cNvPr>
          <p:cNvSpPr txBox="1"/>
          <p:nvPr/>
        </p:nvSpPr>
        <p:spPr>
          <a:xfrm>
            <a:off x="8272903" y="4347522"/>
            <a:ext cx="676788" cy="923330"/>
          </a:xfrm>
          <a:prstGeom prst="rect">
            <a:avLst/>
          </a:prstGeom>
          <a:noFill/>
        </p:spPr>
        <p:txBody>
          <a:bodyPr wrap="none" rtlCol="0">
            <a:spAutoFit/>
          </a:bodyPr>
          <a:lstStyle/>
          <a:p>
            <a:r>
              <a:rPr lang="en-US" sz="5400" dirty="0">
                <a:solidFill>
                  <a:srgbClr val="0070C0"/>
                </a:solidFill>
                <a:latin typeface="+mn-lt"/>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48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48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4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0483" grpId="0" uiExpand="1" build="p"/>
      <p:bldP spid="39" grpId="0"/>
      <p:bldP spid="4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9027-A669-4E9F-88BB-9B65EE4BFAAE}"/>
              </a:ext>
            </a:extLst>
          </p:cNvPr>
          <p:cNvSpPr>
            <a:spLocks noGrp="1"/>
          </p:cNvSpPr>
          <p:nvPr>
            <p:ph type="title"/>
          </p:nvPr>
        </p:nvSpPr>
        <p:spPr/>
        <p:txBody>
          <a:bodyPr/>
          <a:lstStyle/>
          <a:p>
            <a:r>
              <a:rPr lang="en-US" dirty="0"/>
              <a:t>Differences between typical Tree search and AI search</a:t>
            </a:r>
          </a:p>
        </p:txBody>
      </p:sp>
      <p:sp>
        <p:nvSpPr>
          <p:cNvPr id="4" name="Content Placeholder 3">
            <a:extLst>
              <a:ext uri="{FF2B5EF4-FFF2-40B4-BE49-F238E27FC236}">
                <a16:creationId xmlns:a16="http://schemas.microsoft.com/office/drawing/2014/main" id="{416DDDA6-AE40-4D9F-B2FA-432DA7239574}"/>
              </a:ext>
            </a:extLst>
          </p:cNvPr>
          <p:cNvSpPr>
            <a:spLocks noGrp="1"/>
          </p:cNvSpPr>
          <p:nvPr>
            <p:ph sz="half" idx="1"/>
          </p:nvPr>
        </p:nvSpPr>
        <p:spPr>
          <a:xfrm>
            <a:off x="628650" y="1825625"/>
            <a:ext cx="3257550" cy="4351338"/>
          </a:xfrm>
        </p:spPr>
        <p:txBody>
          <a:bodyPr>
            <a:normAutofit fontScale="85000" lnSpcReduction="20000"/>
          </a:bodyPr>
          <a:lstStyle/>
          <a:p>
            <a:pPr marL="0" indent="0" algn="ctr">
              <a:buNone/>
            </a:pPr>
            <a:r>
              <a:rPr lang="en-US" b="1" dirty="0"/>
              <a:t>Typical tree search</a:t>
            </a:r>
          </a:p>
          <a:p>
            <a:pPr marL="0" indent="0" algn="ctr">
              <a:buNone/>
            </a:pPr>
            <a:endParaRPr lang="en-US" b="1" dirty="0"/>
          </a:p>
          <a:p>
            <a:r>
              <a:rPr lang="en-US" dirty="0"/>
              <a:t>Assumes a given tree that fits in memory.</a:t>
            </a:r>
          </a:p>
          <a:p>
            <a:endParaRPr lang="en-US" dirty="0"/>
          </a:p>
          <a:p>
            <a:endParaRPr lang="en-US" dirty="0"/>
          </a:p>
          <a:p>
            <a:pPr marL="0" indent="0">
              <a:buNone/>
            </a:pPr>
            <a:endParaRPr lang="en-US" dirty="0"/>
          </a:p>
          <a:p>
            <a:pPr marL="0" indent="0">
              <a:buNone/>
            </a:pPr>
            <a:endParaRPr lang="en-US" dirty="0"/>
          </a:p>
          <a:p>
            <a:r>
              <a:rPr lang="en-US" dirty="0"/>
              <a:t>Trees have by construction no cycles or redundant paths.</a:t>
            </a:r>
          </a:p>
          <a:p>
            <a:endParaRPr lang="en-US" dirty="0"/>
          </a:p>
          <a:p>
            <a:endParaRPr lang="en-US" dirty="0"/>
          </a:p>
        </p:txBody>
      </p:sp>
      <p:sp>
        <p:nvSpPr>
          <p:cNvPr id="5" name="Content Placeholder 4">
            <a:extLst>
              <a:ext uri="{FF2B5EF4-FFF2-40B4-BE49-F238E27FC236}">
                <a16:creationId xmlns:a16="http://schemas.microsoft.com/office/drawing/2014/main" id="{06DAD876-9AB5-424E-B7CE-A6A6D5E3C7D0}"/>
              </a:ext>
            </a:extLst>
          </p:cNvPr>
          <p:cNvSpPr>
            <a:spLocks noGrp="1"/>
          </p:cNvSpPr>
          <p:nvPr>
            <p:ph sz="half" idx="2"/>
          </p:nvPr>
        </p:nvSpPr>
        <p:spPr>
          <a:xfrm>
            <a:off x="4629150" y="1825624"/>
            <a:ext cx="3886200" cy="4498975"/>
          </a:xfrm>
        </p:spPr>
        <p:txBody>
          <a:bodyPr>
            <a:normAutofit fontScale="85000" lnSpcReduction="20000"/>
          </a:bodyPr>
          <a:lstStyle/>
          <a:p>
            <a:pPr marL="0" indent="0" algn="ctr">
              <a:buNone/>
            </a:pPr>
            <a:r>
              <a:rPr lang="en-US" b="1" dirty="0"/>
              <a:t>AI tree/graph search</a:t>
            </a:r>
          </a:p>
          <a:p>
            <a:pPr marL="0" indent="0" algn="ctr">
              <a:buNone/>
            </a:pPr>
            <a:endParaRPr lang="en-US" b="1" dirty="0"/>
          </a:p>
          <a:p>
            <a:r>
              <a:rPr lang="en-US" dirty="0"/>
              <a:t>The search tree is too large to fit into </a:t>
            </a:r>
            <a:r>
              <a:rPr lang="en-US" b="1" dirty="0">
                <a:solidFill>
                  <a:srgbClr val="FF0000"/>
                </a:solidFill>
              </a:rPr>
              <a:t>memory</a:t>
            </a:r>
            <a:r>
              <a:rPr lang="en-US" dirty="0"/>
              <a:t>. </a:t>
            </a:r>
          </a:p>
          <a:p>
            <a:pPr marL="685800" lvl="1" indent="-342900">
              <a:buFont typeface="+mj-lt"/>
              <a:buAutoNum type="alphaLcPeriod"/>
            </a:pPr>
            <a:r>
              <a:rPr lang="en-US" b="1" dirty="0"/>
              <a:t>Builds parts of  the tree </a:t>
            </a:r>
            <a:r>
              <a:rPr lang="en-US" dirty="0"/>
              <a:t>from the initial state using the transition function representing the graph.</a:t>
            </a:r>
          </a:p>
          <a:p>
            <a:pPr marL="685800" lvl="1" indent="-342900">
              <a:buFont typeface="+mj-lt"/>
              <a:buAutoNum type="alphaLcPeriod"/>
            </a:pPr>
            <a:r>
              <a:rPr lang="en-US" b="1" dirty="0"/>
              <a:t>Memory management </a:t>
            </a:r>
            <a:r>
              <a:rPr lang="en-US" dirty="0"/>
              <a:t>is very important.</a:t>
            </a:r>
          </a:p>
          <a:p>
            <a:pPr marL="0" indent="0">
              <a:buNone/>
            </a:pPr>
            <a:endParaRPr lang="en-US" dirty="0"/>
          </a:p>
          <a:p>
            <a:r>
              <a:rPr lang="en-US" dirty="0"/>
              <a:t>The search space is typically a very large and complicated graph. Memory-efficient </a:t>
            </a:r>
            <a:r>
              <a:rPr lang="en-US" b="1" dirty="0">
                <a:solidFill>
                  <a:srgbClr val="FF0000"/>
                </a:solidFill>
              </a:rPr>
              <a:t>cycle checking</a:t>
            </a:r>
            <a:r>
              <a:rPr lang="en-US" dirty="0">
                <a:solidFill>
                  <a:srgbClr val="FF0000"/>
                </a:solidFill>
              </a:rPr>
              <a:t> </a:t>
            </a:r>
            <a:r>
              <a:rPr lang="en-US" dirty="0"/>
              <a:t>is very important to avoid infinite loops or minimize searching parts of the search space multiple times. </a:t>
            </a:r>
          </a:p>
          <a:p>
            <a:r>
              <a:rPr lang="en-US" dirty="0"/>
              <a:t>Checking redundant paths often requires too much memory and we accept searching the same part multiple times.</a:t>
            </a:r>
          </a:p>
        </p:txBody>
      </p:sp>
    </p:spTree>
    <p:extLst>
      <p:ext uri="{BB962C8B-B14F-4D97-AF65-F5344CB8AC3E}">
        <p14:creationId xmlns:p14="http://schemas.microsoft.com/office/powerpoint/2010/main" val="631091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Tree Search Algorithm Outline</a:t>
            </a:r>
          </a:p>
        </p:txBody>
      </p:sp>
      <p:sp>
        <p:nvSpPr>
          <p:cNvPr id="20483" name="Rectangle 3"/>
          <p:cNvSpPr>
            <a:spLocks noGrp="1" noChangeArrowheads="1"/>
          </p:cNvSpPr>
          <p:nvPr>
            <p:ph idx="1"/>
          </p:nvPr>
        </p:nvSpPr>
        <p:spPr>
          <a:xfrm>
            <a:off x="762000" y="1828800"/>
            <a:ext cx="7886700" cy="4351338"/>
          </a:xfrm>
        </p:spPr>
        <p:txBody>
          <a:bodyPr>
            <a:normAutofit/>
          </a:bodyPr>
          <a:lstStyle/>
          <a:p>
            <a:pPr marL="457200" indent="-457200">
              <a:buFont typeface="+mj-lt"/>
              <a:buAutoNum type="arabicPeriod"/>
            </a:pPr>
            <a:r>
              <a:rPr lang="en-US" sz="2400" dirty="0"/>
              <a:t>Initialize</a:t>
            </a:r>
            <a:r>
              <a:rPr lang="en-US" sz="2400" b="1" dirty="0"/>
              <a:t> </a:t>
            </a:r>
            <a:r>
              <a:rPr lang="en-US" sz="2400" dirty="0"/>
              <a:t>the </a:t>
            </a:r>
            <a:r>
              <a:rPr lang="en-US" sz="2400" b="1" dirty="0">
                <a:solidFill>
                  <a:srgbClr val="FF0000"/>
                </a:solidFill>
              </a:rPr>
              <a:t>frontier</a:t>
            </a:r>
            <a:r>
              <a:rPr lang="en-US" sz="2400" b="1" dirty="0">
                <a:solidFill>
                  <a:srgbClr val="CC0099"/>
                </a:solidFill>
              </a:rPr>
              <a:t> </a:t>
            </a:r>
            <a:r>
              <a:rPr lang="en-US" sz="2400" dirty="0"/>
              <a:t>(set of unexplored know nodes) using the </a:t>
            </a:r>
            <a:r>
              <a:rPr lang="en-US" sz="2400" b="1" dirty="0">
                <a:solidFill>
                  <a:srgbClr val="FF0000"/>
                </a:solidFill>
              </a:rPr>
              <a:t>starting state/root node.</a:t>
            </a:r>
          </a:p>
          <a:p>
            <a:pPr marL="457200" indent="-457200">
              <a:buFont typeface="+mj-lt"/>
              <a:buAutoNum type="arabicPeriod"/>
            </a:pPr>
            <a:r>
              <a:rPr lang="en-US" sz="2400" dirty="0"/>
              <a:t>While the frontier is not empty:</a:t>
            </a:r>
          </a:p>
          <a:p>
            <a:pPr marL="800100" lvl="1" indent="-457200">
              <a:buFont typeface="+mj-lt"/>
              <a:buAutoNum type="alphaLcParenR"/>
            </a:pPr>
            <a:r>
              <a:rPr lang="en-US" sz="2400" dirty="0"/>
              <a:t>Choose next frontier node to expand according to</a:t>
            </a:r>
            <a:r>
              <a:rPr lang="en-US" sz="2400" dirty="0">
                <a:solidFill>
                  <a:srgbClr val="FF0000"/>
                </a:solidFill>
              </a:rPr>
              <a:t> </a:t>
            </a:r>
            <a:r>
              <a:rPr lang="en-US" sz="2400" b="1" dirty="0">
                <a:solidFill>
                  <a:srgbClr val="FF0000"/>
                </a:solidFill>
              </a:rPr>
              <a:t>search strategy.</a:t>
            </a:r>
          </a:p>
          <a:p>
            <a:pPr marL="800100" lvl="1" indent="-457200">
              <a:buFont typeface="+mj-lt"/>
              <a:buAutoNum type="alphaLcParenR"/>
            </a:pPr>
            <a:r>
              <a:rPr lang="en-US" sz="2400" dirty="0"/>
              <a:t>If the node represents a </a:t>
            </a:r>
            <a:r>
              <a:rPr lang="en-US" sz="2400" b="1" dirty="0">
                <a:solidFill>
                  <a:srgbClr val="FF0000"/>
                </a:solidFill>
              </a:rPr>
              <a:t>goal state,</a:t>
            </a:r>
            <a:r>
              <a:rPr lang="en-US" sz="2400" dirty="0"/>
              <a:t> return it as the solution.</a:t>
            </a:r>
          </a:p>
          <a:p>
            <a:pPr marL="800100" lvl="1" indent="-457200">
              <a:buFont typeface="+mj-lt"/>
              <a:buAutoNum type="alphaLcParenR"/>
            </a:pPr>
            <a:r>
              <a:rPr lang="en-US" sz="2400" dirty="0"/>
              <a:t>Else </a:t>
            </a:r>
            <a:r>
              <a:rPr lang="en-US" sz="2400" b="1" dirty="0">
                <a:solidFill>
                  <a:srgbClr val="FF0000"/>
                </a:solidFill>
              </a:rPr>
              <a:t>expand</a:t>
            </a:r>
            <a:r>
              <a:rPr lang="en-US" sz="2400" dirty="0"/>
              <a:t> the node (i.e., apply all possible actions to the transition model) and add its children nodes representing the newly reached states to the frontier.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Tree search example</a:t>
            </a:r>
          </a:p>
        </p:txBody>
      </p:sp>
      <p:pic>
        <p:nvPicPr>
          <p:cNvPr id="21508" name="Picture 4" descr="search-map1c"/>
          <p:cNvPicPr>
            <a:picLocks noChangeArrowheads="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bwMode="auto">
          <a:xfrm>
            <a:off x="1014984" y="1676400"/>
            <a:ext cx="6986016" cy="1728216"/>
          </a:xfrm>
          <a:prstGeom prst="rect">
            <a:avLst/>
          </a:prstGeom>
          <a:noFill/>
        </p:spPr>
      </p:pic>
      <p:pic>
        <p:nvPicPr>
          <p:cNvPr id="7" name="Picture 4" descr="romania-distances"/>
          <p:cNvPicPr>
            <a:picLocks noChangeAspect="1" noChangeArrowheads="1"/>
          </p:cNvPicPr>
          <p:nvPr/>
        </p:nvPicPr>
        <p:blipFill>
          <a:blip r:embed="rId5" cstate="print"/>
          <a:srcRect/>
          <a:stretch>
            <a:fillRect/>
          </a:stretch>
        </p:blipFill>
        <p:spPr>
          <a:xfrm>
            <a:off x="1905000" y="3456434"/>
            <a:ext cx="5279943" cy="3172966"/>
          </a:xfrm>
          <a:prstGeom prst="rect">
            <a:avLst/>
          </a:prstGeom>
          <a:noFill/>
          <a:ln/>
        </p:spPr>
      </p:pic>
      <p:sp>
        <p:nvSpPr>
          <p:cNvPr id="5" name="Rectangle: Rounded Corners 4">
            <a:extLst>
              <a:ext uri="{FF2B5EF4-FFF2-40B4-BE49-F238E27FC236}">
                <a16:creationId xmlns:a16="http://schemas.microsoft.com/office/drawing/2014/main" id="{9D048B3D-62C5-4B6B-A1E6-E58D13AAF595}"/>
              </a:ext>
            </a:extLst>
          </p:cNvPr>
          <p:cNvSpPr/>
          <p:nvPr/>
        </p:nvSpPr>
        <p:spPr>
          <a:xfrm>
            <a:off x="1790700" y="1475807"/>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04E0B44B-579F-4FA8-BB7E-E434706A7F0B}"/>
              </a:ext>
            </a:extLst>
          </p:cNvPr>
          <p:cNvSpPr txBox="1"/>
          <p:nvPr/>
        </p:nvSpPr>
        <p:spPr>
          <a:xfrm>
            <a:off x="7695607" y="1506023"/>
            <a:ext cx="933845" cy="369332"/>
          </a:xfrm>
          <a:prstGeom prst="rect">
            <a:avLst/>
          </a:prstGeom>
          <a:noFill/>
        </p:spPr>
        <p:txBody>
          <a:bodyPr wrap="none" rtlCol="0">
            <a:spAutoFit/>
          </a:bodyPr>
          <a:lstStyle/>
          <a:p>
            <a:r>
              <a:rPr lang="en-US" dirty="0">
                <a:latin typeface="+mn-lt"/>
              </a:rPr>
              <a:t>Frontier</a:t>
            </a:r>
          </a:p>
        </p:txBody>
      </p:sp>
      <p:cxnSp>
        <p:nvCxnSpPr>
          <p:cNvPr id="3" name="Straight Arrow Connector 2">
            <a:extLst>
              <a:ext uri="{FF2B5EF4-FFF2-40B4-BE49-F238E27FC236}">
                <a16:creationId xmlns:a16="http://schemas.microsoft.com/office/drawing/2014/main" id="{FE462B81-3A2F-470B-914E-B45A0396CA0D}"/>
              </a:ext>
            </a:extLst>
          </p:cNvPr>
          <p:cNvCxnSpPr/>
          <p:nvPr/>
        </p:nvCxnSpPr>
        <p:spPr>
          <a:xfrm>
            <a:off x="2438400" y="4419600"/>
            <a:ext cx="2667000" cy="1371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F2BA7F18-57E2-6DDF-35C6-35C2618D0695}"/>
              </a:ext>
            </a:extLst>
          </p:cNvPr>
          <p:cNvSpPr txBox="1"/>
          <p:nvPr/>
        </p:nvSpPr>
        <p:spPr>
          <a:xfrm>
            <a:off x="5638800" y="3429000"/>
            <a:ext cx="1755802" cy="369332"/>
          </a:xfrm>
          <a:prstGeom prst="rect">
            <a:avLst/>
          </a:prstGeom>
          <a:noFill/>
        </p:spPr>
        <p:txBody>
          <a:bodyPr wrap="none" rtlCol="0">
            <a:spAutoFit/>
          </a:bodyPr>
          <a:lstStyle/>
          <a:p>
            <a:r>
              <a:rPr lang="en-US" dirty="0"/>
              <a:t>Transition model</a:t>
            </a:r>
          </a:p>
        </p:txBody>
      </p:sp>
      <p:sp>
        <p:nvSpPr>
          <p:cNvPr id="8" name="Rectangle 7">
            <a:extLst>
              <a:ext uri="{FF2B5EF4-FFF2-40B4-BE49-F238E27FC236}">
                <a16:creationId xmlns:a16="http://schemas.microsoft.com/office/drawing/2014/main" id="{B78437C2-E630-573A-B2D1-DC4097F7BFA3}"/>
              </a:ext>
            </a:extLst>
          </p:cNvPr>
          <p:cNvSpPr/>
          <p:nvPr/>
        </p:nvSpPr>
        <p:spPr>
          <a:xfrm>
            <a:off x="16002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Oval 8">
            <a:extLst>
              <a:ext uri="{FF2B5EF4-FFF2-40B4-BE49-F238E27FC236}">
                <a16:creationId xmlns:a16="http://schemas.microsoft.com/office/drawing/2014/main" id="{D1CE3C75-A732-7D51-ADB4-E3BBD0ACA798}"/>
              </a:ext>
            </a:extLst>
          </p:cNvPr>
          <p:cNvSpPr/>
          <p:nvPr/>
        </p:nvSpPr>
        <p:spPr>
          <a:xfrm>
            <a:off x="2133600" y="4203191"/>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t>Tree search example</a:t>
            </a:r>
          </a:p>
        </p:txBody>
      </p:sp>
      <p:pic>
        <p:nvPicPr>
          <p:cNvPr id="75780" name="Picture 4" descr="search-map2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pic>
        <p:nvPicPr>
          <p:cNvPr id="7" name="Picture 4" descr="romania-distances"/>
          <p:cNvPicPr>
            <a:picLocks noChangeAspect="1" noChangeArrowheads="1"/>
          </p:cNvPicPr>
          <p:nvPr/>
        </p:nvPicPr>
        <p:blipFill>
          <a:blip r:embed="rId5" cstate="print"/>
          <a:srcRect/>
          <a:stretch>
            <a:fillRect/>
          </a:stretch>
        </p:blipFill>
        <p:spPr>
          <a:xfrm>
            <a:off x="1981200" y="3457574"/>
            <a:ext cx="5278046" cy="3171826"/>
          </a:xfrm>
          <a:prstGeom prst="rect">
            <a:avLst/>
          </a:prstGeom>
          <a:noFill/>
          <a:ln/>
        </p:spPr>
      </p:pic>
      <p:sp>
        <p:nvSpPr>
          <p:cNvPr id="2" name="TextBox 1">
            <a:extLst>
              <a:ext uri="{FF2B5EF4-FFF2-40B4-BE49-F238E27FC236}">
                <a16:creationId xmlns:a16="http://schemas.microsoft.com/office/drawing/2014/main" id="{D4DE90C8-02CD-4486-BFCA-183F237EC384}"/>
              </a:ext>
            </a:extLst>
          </p:cNvPr>
          <p:cNvSpPr txBox="1"/>
          <p:nvPr/>
        </p:nvSpPr>
        <p:spPr>
          <a:xfrm>
            <a:off x="5715000" y="1582223"/>
            <a:ext cx="1593770" cy="369332"/>
          </a:xfrm>
          <a:prstGeom prst="rect">
            <a:avLst/>
          </a:prstGeom>
          <a:noFill/>
        </p:spPr>
        <p:txBody>
          <a:bodyPr wrap="none" rtlCol="0">
            <a:spAutoFit/>
          </a:bodyPr>
          <a:lstStyle/>
          <a:p>
            <a:r>
              <a:rPr lang="en-US" dirty="0"/>
              <a:t>1. Expand Arad</a:t>
            </a:r>
          </a:p>
        </p:txBody>
      </p:sp>
      <p:sp>
        <p:nvSpPr>
          <p:cNvPr id="3" name="Rectangle: Rounded Corners 2">
            <a:extLst>
              <a:ext uri="{FF2B5EF4-FFF2-40B4-BE49-F238E27FC236}">
                <a16:creationId xmlns:a16="http://schemas.microsoft.com/office/drawing/2014/main" id="{1255725C-0C1D-4539-BAF0-B10FD4466656}"/>
              </a:ext>
            </a:extLst>
          </p:cNvPr>
          <p:cNvSpPr/>
          <p:nvPr/>
        </p:nvSpPr>
        <p:spPr>
          <a:xfrm>
            <a:off x="2133600" y="2057400"/>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extBox 7">
            <a:extLst>
              <a:ext uri="{FF2B5EF4-FFF2-40B4-BE49-F238E27FC236}">
                <a16:creationId xmlns:a16="http://schemas.microsoft.com/office/drawing/2014/main" id="{F5D70510-3A84-417A-915A-E8440AEA050B}"/>
              </a:ext>
            </a:extLst>
          </p:cNvPr>
          <p:cNvSpPr txBox="1"/>
          <p:nvPr/>
        </p:nvSpPr>
        <p:spPr>
          <a:xfrm>
            <a:off x="7696200" y="2107095"/>
            <a:ext cx="933845" cy="369332"/>
          </a:xfrm>
          <a:prstGeom prst="rect">
            <a:avLst/>
          </a:prstGeom>
          <a:noFill/>
        </p:spPr>
        <p:txBody>
          <a:bodyPr wrap="none" rtlCol="0">
            <a:spAutoFit/>
          </a:bodyPr>
          <a:lstStyle/>
          <a:p>
            <a:r>
              <a:rPr lang="en-US" dirty="0">
                <a:latin typeface="+mn-lt"/>
              </a:rPr>
              <a:t>Frontier</a:t>
            </a:r>
          </a:p>
        </p:txBody>
      </p:sp>
      <p:sp>
        <p:nvSpPr>
          <p:cNvPr id="9" name="Oval 8">
            <a:extLst>
              <a:ext uri="{FF2B5EF4-FFF2-40B4-BE49-F238E27FC236}">
                <a16:creationId xmlns:a16="http://schemas.microsoft.com/office/drawing/2014/main" id="{3E384DE9-A2E5-45D2-A9F0-4EF888BB8AEE}"/>
              </a:ext>
            </a:extLst>
          </p:cNvPr>
          <p:cNvSpPr/>
          <p:nvPr/>
        </p:nvSpPr>
        <p:spPr>
          <a:xfrm>
            <a:off x="3352800" y="453758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ACD1270E-1E26-4E08-8807-C52D91B1AF13}"/>
              </a:ext>
            </a:extLst>
          </p:cNvPr>
          <p:cNvSpPr/>
          <p:nvPr/>
        </p:nvSpPr>
        <p:spPr>
          <a:xfrm>
            <a:off x="2209800" y="5021771"/>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82DC03A8-BAE9-488F-84AD-2CA7FE9B150F}"/>
              </a:ext>
            </a:extLst>
          </p:cNvPr>
          <p:cNvSpPr/>
          <p:nvPr/>
        </p:nvSpPr>
        <p:spPr>
          <a:xfrm>
            <a:off x="2369634" y="376237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Oval 11">
            <a:extLst>
              <a:ext uri="{FF2B5EF4-FFF2-40B4-BE49-F238E27FC236}">
                <a16:creationId xmlns:a16="http://schemas.microsoft.com/office/drawing/2014/main" id="{CCFFAA73-B0A7-4BD5-9939-0F87BE95767F}"/>
              </a:ext>
            </a:extLst>
          </p:cNvPr>
          <p:cNvSpPr/>
          <p:nvPr/>
        </p:nvSpPr>
        <p:spPr>
          <a:xfrm>
            <a:off x="2209800" y="4170812"/>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TextBox 3">
            <a:extLst>
              <a:ext uri="{FF2B5EF4-FFF2-40B4-BE49-F238E27FC236}">
                <a16:creationId xmlns:a16="http://schemas.microsoft.com/office/drawing/2014/main" id="{48D03A57-A239-621F-0310-C0846B6E8CAC}"/>
              </a:ext>
            </a:extLst>
          </p:cNvPr>
          <p:cNvSpPr txBox="1"/>
          <p:nvPr/>
        </p:nvSpPr>
        <p:spPr>
          <a:xfrm>
            <a:off x="5715000" y="3429000"/>
            <a:ext cx="1755802" cy="369332"/>
          </a:xfrm>
          <a:prstGeom prst="rect">
            <a:avLst/>
          </a:prstGeom>
          <a:noFill/>
        </p:spPr>
        <p:txBody>
          <a:bodyPr wrap="none" rtlCol="0">
            <a:spAutoFit/>
          </a:bodyPr>
          <a:lstStyle/>
          <a:p>
            <a:r>
              <a:rPr lang="en-US" dirty="0"/>
              <a:t>Transition model</a:t>
            </a:r>
          </a:p>
        </p:txBody>
      </p:sp>
      <p:sp>
        <p:nvSpPr>
          <p:cNvPr id="5" name="Rectangle 4">
            <a:extLst>
              <a:ext uri="{FF2B5EF4-FFF2-40B4-BE49-F238E27FC236}">
                <a16:creationId xmlns:a16="http://schemas.microsoft.com/office/drawing/2014/main" id="{A6EBE704-004A-F4D8-E6F6-A8BAB3DA0F71}"/>
              </a:ext>
            </a:extLst>
          </p:cNvPr>
          <p:cNvSpPr/>
          <p:nvPr/>
        </p:nvSpPr>
        <p:spPr>
          <a:xfrm>
            <a:off x="1676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animBg="1"/>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Tree search example</a:t>
            </a:r>
          </a:p>
        </p:txBody>
      </p:sp>
      <p:pic>
        <p:nvPicPr>
          <p:cNvPr id="76804" name="Picture 4" descr="search-map3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sp>
        <p:nvSpPr>
          <p:cNvPr id="8" name="Freeform 7"/>
          <p:cNvSpPr/>
          <p:nvPr/>
        </p:nvSpPr>
        <p:spPr>
          <a:xfrm>
            <a:off x="720456" y="1976894"/>
            <a:ext cx="7248472" cy="1426919"/>
          </a:xfrm>
          <a:custGeom>
            <a:avLst/>
            <a:gdLst>
              <a:gd name="connsiteX0" fmla="*/ 643180 w 7798231"/>
              <a:gd name="connsiteY0" fmla="*/ 700006 h 1560163"/>
              <a:gd name="connsiteX1" fmla="*/ 2859437 w 7798231"/>
              <a:gd name="connsiteY1" fmla="*/ 731003 h 1560163"/>
              <a:gd name="connsiteX2" fmla="*/ 4037309 w 7798231"/>
              <a:gd name="connsiteY2" fmla="*/ 591518 h 1560163"/>
              <a:gd name="connsiteX3" fmla="*/ 4688237 w 7798231"/>
              <a:gd name="connsiteY3" fmla="*/ 250556 h 1560163"/>
              <a:gd name="connsiteX4" fmla="*/ 6036590 w 7798231"/>
              <a:gd name="connsiteY4" fmla="*/ 18081 h 1560163"/>
              <a:gd name="connsiteX5" fmla="*/ 7555424 w 7798231"/>
              <a:gd name="connsiteY5" fmla="*/ 142067 h 1560163"/>
              <a:gd name="connsiteX6" fmla="*/ 7493431 w 7798231"/>
              <a:gd name="connsiteY6" fmla="*/ 622515 h 1560163"/>
              <a:gd name="connsiteX7" fmla="*/ 5943600 w 7798231"/>
              <a:gd name="connsiteY7" fmla="*/ 762000 h 1560163"/>
              <a:gd name="connsiteX8" fmla="*/ 4626244 w 7798231"/>
              <a:gd name="connsiteY8" fmla="*/ 560522 h 1560163"/>
              <a:gd name="connsiteX9" fmla="*/ 4130298 w 7798231"/>
              <a:gd name="connsiteY9" fmla="*/ 1056467 h 1560163"/>
              <a:gd name="connsiteX10" fmla="*/ 3665349 w 7798231"/>
              <a:gd name="connsiteY10" fmla="*/ 1521417 h 1560163"/>
              <a:gd name="connsiteX11" fmla="*/ 503695 w 7798231"/>
              <a:gd name="connsiteY11" fmla="*/ 1288942 h 1560163"/>
              <a:gd name="connsiteX12" fmla="*/ 643180 w 7798231"/>
              <a:gd name="connsiteY12" fmla="*/ 700006 h 1560163"/>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399581 w 7571568"/>
              <a:gd name="connsiteY8" fmla="*/ 560522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18187"/>
              <a:gd name="connsiteX1" fmla="*/ 2632774 w 7571568"/>
              <a:gd name="connsiteY1" fmla="*/ 731003 h 1518187"/>
              <a:gd name="connsiteX2" fmla="*/ 3810646 w 7571568"/>
              <a:gd name="connsiteY2" fmla="*/ 591518 h 1518187"/>
              <a:gd name="connsiteX3" fmla="*/ 4461574 w 7571568"/>
              <a:gd name="connsiteY3" fmla="*/ 250556 h 1518187"/>
              <a:gd name="connsiteX4" fmla="*/ 5809927 w 7571568"/>
              <a:gd name="connsiteY4" fmla="*/ 18081 h 1518187"/>
              <a:gd name="connsiteX5" fmla="*/ 7328761 w 7571568"/>
              <a:gd name="connsiteY5" fmla="*/ 142067 h 1518187"/>
              <a:gd name="connsiteX6" fmla="*/ 7266768 w 7571568"/>
              <a:gd name="connsiteY6" fmla="*/ 622515 h 1518187"/>
              <a:gd name="connsiteX7" fmla="*/ 5716937 w 7571568"/>
              <a:gd name="connsiteY7" fmla="*/ 762000 h 1518187"/>
              <a:gd name="connsiteX8" fmla="*/ 3903635 w 7571568"/>
              <a:gd name="connsiteY8" fmla="*/ 1056467 h 1518187"/>
              <a:gd name="connsiteX9" fmla="*/ 2078710 w 7571568"/>
              <a:gd name="connsiteY9" fmla="*/ 1463298 h 1518187"/>
              <a:gd name="connsiteX10" fmla="*/ 277032 w 7571568"/>
              <a:gd name="connsiteY10" fmla="*/ 1288942 h 1518187"/>
              <a:gd name="connsiteX11" fmla="*/ 416517 w 7571568"/>
              <a:gd name="connsiteY11" fmla="*/ 700006 h 1518187"/>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888709 w 7571568"/>
              <a:gd name="connsiteY7" fmla="*/ 625098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58438"/>
              <a:gd name="connsiteY0" fmla="*/ 633708 h 1435746"/>
              <a:gd name="connsiteX1" fmla="*/ 2632774 w 7558438"/>
              <a:gd name="connsiteY1" fmla="*/ 664705 h 1435746"/>
              <a:gd name="connsiteX2" fmla="*/ 3810646 w 7558438"/>
              <a:gd name="connsiteY2" fmla="*/ 525220 h 1435746"/>
              <a:gd name="connsiteX3" fmla="*/ 4461574 w 7558438"/>
              <a:gd name="connsiteY3" fmla="*/ 184258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58438"/>
              <a:gd name="connsiteY0" fmla="*/ 633708 h 1435746"/>
              <a:gd name="connsiteX1" fmla="*/ 2632774 w 7558438"/>
              <a:gd name="connsiteY1" fmla="*/ 664705 h 1435746"/>
              <a:gd name="connsiteX2" fmla="*/ 3810646 w 7558438"/>
              <a:gd name="connsiteY2" fmla="*/ 525220 h 1435746"/>
              <a:gd name="connsiteX3" fmla="*/ 4593309 w 7558438"/>
              <a:gd name="connsiteY3" fmla="*/ 101600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33037"/>
              <a:gd name="connsiteY0" fmla="*/ 688813 h 1490851"/>
              <a:gd name="connsiteX1" fmla="*/ 2632774 w 7533037"/>
              <a:gd name="connsiteY1" fmla="*/ 719810 h 1490851"/>
              <a:gd name="connsiteX2" fmla="*/ 3810646 w 7533037"/>
              <a:gd name="connsiteY2" fmla="*/ 580325 h 1490851"/>
              <a:gd name="connsiteX3" fmla="*/ 4593309 w 7533037"/>
              <a:gd name="connsiteY3" fmla="*/ 156705 h 1490851"/>
              <a:gd name="connsiteX4" fmla="*/ 6041109 w 7533037"/>
              <a:gd name="connsiteY4" fmla="*/ 4305 h 1490851"/>
              <a:gd name="connsiteX5" fmla="*/ 7328761 w 7533037"/>
              <a:gd name="connsiteY5" fmla="*/ 130874 h 1490851"/>
              <a:gd name="connsiteX6" fmla="*/ 7266768 w 7533037"/>
              <a:gd name="connsiteY6" fmla="*/ 611322 h 1490851"/>
              <a:gd name="connsiteX7" fmla="*/ 5888709 w 7533037"/>
              <a:gd name="connsiteY7" fmla="*/ 613905 h 1490851"/>
              <a:gd name="connsiteX8" fmla="*/ 3903635 w 7533037"/>
              <a:gd name="connsiteY8" fmla="*/ 1045274 h 1490851"/>
              <a:gd name="connsiteX9" fmla="*/ 2078710 w 7533037"/>
              <a:gd name="connsiteY9" fmla="*/ 1452105 h 1490851"/>
              <a:gd name="connsiteX10" fmla="*/ 277032 w 7533037"/>
              <a:gd name="connsiteY10" fmla="*/ 1277749 h 1490851"/>
              <a:gd name="connsiteX11" fmla="*/ 416517 w 7533037"/>
              <a:gd name="connsiteY11" fmla="*/ 688813 h 1490851"/>
              <a:gd name="connsiteX0" fmla="*/ 403817 w 7520337"/>
              <a:gd name="connsiteY0" fmla="*/ 688813 h 1426919"/>
              <a:gd name="connsiteX1" fmla="*/ 2620074 w 7520337"/>
              <a:gd name="connsiteY1" fmla="*/ 719810 h 1426919"/>
              <a:gd name="connsiteX2" fmla="*/ 3797946 w 7520337"/>
              <a:gd name="connsiteY2" fmla="*/ 580325 h 1426919"/>
              <a:gd name="connsiteX3" fmla="*/ 4580609 w 7520337"/>
              <a:gd name="connsiteY3" fmla="*/ 156705 h 1426919"/>
              <a:gd name="connsiteX4" fmla="*/ 6028409 w 7520337"/>
              <a:gd name="connsiteY4" fmla="*/ 4305 h 1426919"/>
              <a:gd name="connsiteX5" fmla="*/ 7316061 w 7520337"/>
              <a:gd name="connsiteY5" fmla="*/ 130874 h 1426919"/>
              <a:gd name="connsiteX6" fmla="*/ 7254068 w 7520337"/>
              <a:gd name="connsiteY6" fmla="*/ 611322 h 1426919"/>
              <a:gd name="connsiteX7" fmla="*/ 5876009 w 7520337"/>
              <a:gd name="connsiteY7" fmla="*/ 613905 h 1426919"/>
              <a:gd name="connsiteX8" fmla="*/ 3890935 w 7520337"/>
              <a:gd name="connsiteY8" fmla="*/ 1045274 h 1426919"/>
              <a:gd name="connsiteX9" fmla="*/ 1989810 w 7520337"/>
              <a:gd name="connsiteY9" fmla="*/ 1299706 h 1426919"/>
              <a:gd name="connsiteX10" fmla="*/ 264332 w 7520337"/>
              <a:gd name="connsiteY10" fmla="*/ 1277749 h 1426919"/>
              <a:gd name="connsiteX11" fmla="*/ 403817 w 7520337"/>
              <a:gd name="connsiteY11" fmla="*/ 688813 h 1426919"/>
              <a:gd name="connsiteX0" fmla="*/ 430939 w 7547459"/>
              <a:gd name="connsiteY0" fmla="*/ 688813 h 1426919"/>
              <a:gd name="connsiteX1" fmla="*/ 2647196 w 7547459"/>
              <a:gd name="connsiteY1" fmla="*/ 719810 h 1426919"/>
              <a:gd name="connsiteX2" fmla="*/ 3825068 w 7547459"/>
              <a:gd name="connsiteY2" fmla="*/ 580325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346344 w 7462864"/>
              <a:gd name="connsiteY0" fmla="*/ 688813 h 1426919"/>
              <a:gd name="connsiteX1" fmla="*/ 2562601 w 7462864"/>
              <a:gd name="connsiteY1" fmla="*/ 719810 h 1426919"/>
              <a:gd name="connsiteX2" fmla="*/ 3380137 w 7462864"/>
              <a:gd name="connsiteY2" fmla="*/ 613906 h 1426919"/>
              <a:gd name="connsiteX3" fmla="*/ 4523136 w 7462864"/>
              <a:gd name="connsiteY3" fmla="*/ 156705 h 1426919"/>
              <a:gd name="connsiteX4" fmla="*/ 5970936 w 7462864"/>
              <a:gd name="connsiteY4" fmla="*/ 4305 h 1426919"/>
              <a:gd name="connsiteX5" fmla="*/ 7258588 w 7462864"/>
              <a:gd name="connsiteY5" fmla="*/ 130874 h 1426919"/>
              <a:gd name="connsiteX6" fmla="*/ 7196595 w 7462864"/>
              <a:gd name="connsiteY6" fmla="*/ 611322 h 1426919"/>
              <a:gd name="connsiteX7" fmla="*/ 5818536 w 7462864"/>
              <a:gd name="connsiteY7" fmla="*/ 613905 h 1426919"/>
              <a:gd name="connsiteX8" fmla="*/ 3833462 w 7462864"/>
              <a:gd name="connsiteY8" fmla="*/ 1045274 h 1426919"/>
              <a:gd name="connsiteX9" fmla="*/ 1932337 w 7462864"/>
              <a:gd name="connsiteY9" fmla="*/ 1299706 h 1426919"/>
              <a:gd name="connsiteX10" fmla="*/ 484537 w 7462864"/>
              <a:gd name="connsiteY10" fmla="*/ 1223506 h 1426919"/>
              <a:gd name="connsiteX11" fmla="*/ 346344 w 7462864"/>
              <a:gd name="connsiteY11" fmla="*/ 688813 h 1426919"/>
              <a:gd name="connsiteX0" fmla="*/ 346344 w 7248472"/>
              <a:gd name="connsiteY0" fmla="*/ 7663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7663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690106 h 1426919"/>
              <a:gd name="connsiteX0" fmla="*/ 333644 w 7235772"/>
              <a:gd name="connsiteY0" fmla="*/ 690106 h 1426919"/>
              <a:gd name="connsiteX1" fmla="*/ 2335509 w 7235772"/>
              <a:gd name="connsiteY1" fmla="*/ 719810 h 1426919"/>
              <a:gd name="connsiteX2" fmla="*/ 3153045 w 7235772"/>
              <a:gd name="connsiteY2" fmla="*/ 613906 h 1426919"/>
              <a:gd name="connsiteX3" fmla="*/ 4296044 w 7235772"/>
              <a:gd name="connsiteY3" fmla="*/ 156705 h 1426919"/>
              <a:gd name="connsiteX4" fmla="*/ 5743844 w 7235772"/>
              <a:gd name="connsiteY4" fmla="*/ 4305 h 1426919"/>
              <a:gd name="connsiteX5" fmla="*/ 7031496 w 7235772"/>
              <a:gd name="connsiteY5" fmla="*/ 130874 h 1426919"/>
              <a:gd name="connsiteX6" fmla="*/ 6969503 w 7235772"/>
              <a:gd name="connsiteY6" fmla="*/ 611322 h 1426919"/>
              <a:gd name="connsiteX7" fmla="*/ 5591444 w 7235772"/>
              <a:gd name="connsiteY7" fmla="*/ 613905 h 1426919"/>
              <a:gd name="connsiteX8" fmla="*/ 3606370 w 7235772"/>
              <a:gd name="connsiteY8" fmla="*/ 1045274 h 1426919"/>
              <a:gd name="connsiteX9" fmla="*/ 1705245 w 7235772"/>
              <a:gd name="connsiteY9" fmla="*/ 1299706 h 1426919"/>
              <a:gd name="connsiteX10" fmla="*/ 333644 w 7235772"/>
              <a:gd name="connsiteY10" fmla="*/ 1147306 h 1426919"/>
              <a:gd name="connsiteX11" fmla="*/ 333644 w 7235772"/>
              <a:gd name="connsiteY11" fmla="*/ 6901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4 w 7248472"/>
              <a:gd name="connsiteY10" fmla="*/ 1147306 h 1426919"/>
              <a:gd name="connsiteX11" fmla="*/ 346344 w 7248472"/>
              <a:gd name="connsiteY11" fmla="*/ 690106 h 142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472" h="1426919">
                <a:moveTo>
                  <a:pt x="346344" y="690106"/>
                </a:moveTo>
                <a:cubicBezTo>
                  <a:pt x="692688" y="618857"/>
                  <a:pt x="1878309" y="732510"/>
                  <a:pt x="2348209" y="719810"/>
                </a:cubicBezTo>
                <a:cubicBezTo>
                  <a:pt x="2818109" y="707110"/>
                  <a:pt x="2876443" y="804621"/>
                  <a:pt x="3165745" y="613906"/>
                </a:cubicBezTo>
                <a:cubicBezTo>
                  <a:pt x="3455047" y="423191"/>
                  <a:pt x="3876944" y="258305"/>
                  <a:pt x="4308744" y="156705"/>
                </a:cubicBezTo>
                <a:cubicBezTo>
                  <a:pt x="4740544" y="55105"/>
                  <a:pt x="5300635" y="8610"/>
                  <a:pt x="5756544" y="4305"/>
                </a:cubicBezTo>
                <a:cubicBezTo>
                  <a:pt x="6212453" y="0"/>
                  <a:pt x="6839920" y="29705"/>
                  <a:pt x="7044196" y="130874"/>
                </a:cubicBezTo>
                <a:cubicBezTo>
                  <a:pt x="7248472" y="232043"/>
                  <a:pt x="7222212" y="530817"/>
                  <a:pt x="6982203" y="611322"/>
                </a:cubicBezTo>
                <a:cubicBezTo>
                  <a:pt x="6742194" y="691827"/>
                  <a:pt x="6127212" y="646194"/>
                  <a:pt x="5604144" y="613905"/>
                </a:cubicBezTo>
                <a:cubicBezTo>
                  <a:pt x="5078493" y="622945"/>
                  <a:pt x="4211714" y="441741"/>
                  <a:pt x="3619070" y="1045274"/>
                </a:cubicBezTo>
                <a:cubicBezTo>
                  <a:pt x="3085025" y="1426919"/>
                  <a:pt x="2276099" y="1282701"/>
                  <a:pt x="1717945" y="1299706"/>
                </a:cubicBezTo>
                <a:cubicBezTo>
                  <a:pt x="1159791" y="1316711"/>
                  <a:pt x="498744" y="1248906"/>
                  <a:pt x="270144" y="1147306"/>
                </a:cubicBezTo>
                <a:cubicBezTo>
                  <a:pt x="41544" y="1045706"/>
                  <a:pt x="0" y="761355"/>
                  <a:pt x="346344" y="690106"/>
                </a:cubicBezTo>
                <a:close/>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537961" y="1688068"/>
            <a:ext cx="933845" cy="369332"/>
          </a:xfrm>
          <a:prstGeom prst="rect">
            <a:avLst/>
          </a:prstGeom>
          <a:noFill/>
        </p:spPr>
        <p:txBody>
          <a:bodyPr wrap="none" rtlCol="0">
            <a:spAutoFit/>
          </a:bodyPr>
          <a:lstStyle/>
          <a:p>
            <a:r>
              <a:rPr lang="en-US" dirty="0">
                <a:latin typeface="+mn-lt"/>
              </a:rPr>
              <a:t>Frontier</a:t>
            </a:r>
          </a:p>
        </p:txBody>
      </p:sp>
      <p:sp>
        <p:nvSpPr>
          <p:cNvPr id="10" name="TextBox 9">
            <a:extLst>
              <a:ext uri="{FF2B5EF4-FFF2-40B4-BE49-F238E27FC236}">
                <a16:creationId xmlns:a16="http://schemas.microsoft.com/office/drawing/2014/main" id="{9D32D472-F6A7-473F-BBA8-0DCF9977C4C6}"/>
              </a:ext>
            </a:extLst>
          </p:cNvPr>
          <p:cNvSpPr txBox="1"/>
          <p:nvPr/>
        </p:nvSpPr>
        <p:spPr>
          <a:xfrm>
            <a:off x="720456" y="2134943"/>
            <a:ext cx="1608133" cy="369332"/>
          </a:xfrm>
          <a:prstGeom prst="rect">
            <a:avLst/>
          </a:prstGeom>
          <a:noFill/>
        </p:spPr>
        <p:txBody>
          <a:bodyPr wrap="none" rtlCol="0">
            <a:spAutoFit/>
          </a:bodyPr>
          <a:lstStyle/>
          <a:p>
            <a:r>
              <a:rPr lang="en-US" dirty="0"/>
              <a:t>2. Expand Sibiu</a:t>
            </a:r>
          </a:p>
        </p:txBody>
      </p:sp>
      <p:pic>
        <p:nvPicPr>
          <p:cNvPr id="11" name="Picture 4" descr="romania-distances">
            <a:extLst>
              <a:ext uri="{FF2B5EF4-FFF2-40B4-BE49-F238E27FC236}">
                <a16:creationId xmlns:a16="http://schemas.microsoft.com/office/drawing/2014/main" id="{97B2D255-7FB5-4D3D-841B-5752BBE5D27E}"/>
              </a:ext>
            </a:extLst>
          </p:cNvPr>
          <p:cNvPicPr>
            <a:picLocks noChangeAspect="1" noChangeArrowheads="1"/>
          </p:cNvPicPr>
          <p:nvPr/>
        </p:nvPicPr>
        <p:blipFill>
          <a:blip r:embed="rId5" cstate="print"/>
          <a:srcRect/>
          <a:stretch>
            <a:fillRect/>
          </a:stretch>
        </p:blipFill>
        <p:spPr>
          <a:xfrm>
            <a:off x="2362200" y="3457574"/>
            <a:ext cx="5278046" cy="3171826"/>
          </a:xfrm>
          <a:prstGeom prst="rect">
            <a:avLst/>
          </a:prstGeom>
          <a:noFill/>
          <a:ln/>
        </p:spPr>
      </p:pic>
      <p:sp>
        <p:nvSpPr>
          <p:cNvPr id="12" name="Oval 11">
            <a:extLst>
              <a:ext uri="{FF2B5EF4-FFF2-40B4-BE49-F238E27FC236}">
                <a16:creationId xmlns:a16="http://schemas.microsoft.com/office/drawing/2014/main" id="{987B2805-A04B-4C0A-976D-13B674BCEB8D}"/>
              </a:ext>
            </a:extLst>
          </p:cNvPr>
          <p:cNvSpPr/>
          <p:nvPr/>
        </p:nvSpPr>
        <p:spPr>
          <a:xfrm>
            <a:off x="2590800" y="41910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88BBB50D-BF74-414E-BF5F-54174907CE53}"/>
              </a:ext>
            </a:extLst>
          </p:cNvPr>
          <p:cNvSpPr/>
          <p:nvPr/>
        </p:nvSpPr>
        <p:spPr>
          <a:xfrm>
            <a:off x="4696423" y="46482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Oval 13">
            <a:extLst>
              <a:ext uri="{FF2B5EF4-FFF2-40B4-BE49-F238E27FC236}">
                <a16:creationId xmlns:a16="http://schemas.microsoft.com/office/drawing/2014/main" id="{04682399-767A-43D5-B887-9F194570AD63}"/>
              </a:ext>
            </a:extLst>
          </p:cNvPr>
          <p:cNvSpPr/>
          <p:nvPr/>
        </p:nvSpPr>
        <p:spPr>
          <a:xfrm>
            <a:off x="2936488" y="3352686"/>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Oval 14">
            <a:extLst>
              <a:ext uri="{FF2B5EF4-FFF2-40B4-BE49-F238E27FC236}">
                <a16:creationId xmlns:a16="http://schemas.microsoft.com/office/drawing/2014/main" id="{F3C85D7A-8DF9-46E2-9E6C-EE53B30D19B9}"/>
              </a:ext>
            </a:extLst>
          </p:cNvPr>
          <p:cNvSpPr/>
          <p:nvPr/>
        </p:nvSpPr>
        <p:spPr>
          <a:xfrm>
            <a:off x="4025024" y="4977382"/>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6" name="Oval 15">
            <a:extLst>
              <a:ext uri="{FF2B5EF4-FFF2-40B4-BE49-F238E27FC236}">
                <a16:creationId xmlns:a16="http://schemas.microsoft.com/office/drawing/2014/main" id="{6819EB1F-672C-41AB-AC6A-44E79DEF2928}"/>
              </a:ext>
            </a:extLst>
          </p:cNvPr>
          <p:cNvSpPr/>
          <p:nvPr/>
        </p:nvSpPr>
        <p:spPr>
          <a:xfrm>
            <a:off x="3720224" y="-357047"/>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Oval 16">
            <a:extLst>
              <a:ext uri="{FF2B5EF4-FFF2-40B4-BE49-F238E27FC236}">
                <a16:creationId xmlns:a16="http://schemas.microsoft.com/office/drawing/2014/main" id="{A06AEF80-FA19-4201-970E-6677EE202BB1}"/>
              </a:ext>
            </a:extLst>
          </p:cNvPr>
          <p:cNvSpPr/>
          <p:nvPr/>
        </p:nvSpPr>
        <p:spPr>
          <a:xfrm>
            <a:off x="3720224" y="4483609"/>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Speech Bubble: Rectangle 1">
            <a:extLst>
              <a:ext uri="{FF2B5EF4-FFF2-40B4-BE49-F238E27FC236}">
                <a16:creationId xmlns:a16="http://schemas.microsoft.com/office/drawing/2014/main" id="{477829B3-F2D1-4D4B-91F4-D481BCE2B034}"/>
              </a:ext>
            </a:extLst>
          </p:cNvPr>
          <p:cNvSpPr/>
          <p:nvPr/>
        </p:nvSpPr>
        <p:spPr>
          <a:xfrm>
            <a:off x="628650" y="3657600"/>
            <a:ext cx="1278561" cy="621791"/>
          </a:xfrm>
          <a:prstGeom prst="wedgeRectCallout">
            <a:avLst>
              <a:gd name="adj1" fmla="val 57125"/>
              <a:gd name="adj2" fmla="val -210138"/>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Example of a cycle</a:t>
            </a:r>
          </a:p>
        </p:txBody>
      </p:sp>
      <p:sp>
        <p:nvSpPr>
          <p:cNvPr id="3" name="TextBox 2">
            <a:extLst>
              <a:ext uri="{FF2B5EF4-FFF2-40B4-BE49-F238E27FC236}">
                <a16:creationId xmlns:a16="http://schemas.microsoft.com/office/drawing/2014/main" id="{A536A736-27D8-396F-AF11-BDA8860B2900}"/>
              </a:ext>
            </a:extLst>
          </p:cNvPr>
          <p:cNvSpPr txBox="1"/>
          <p:nvPr/>
        </p:nvSpPr>
        <p:spPr>
          <a:xfrm>
            <a:off x="6096000" y="3429000"/>
            <a:ext cx="1755802" cy="369332"/>
          </a:xfrm>
          <a:prstGeom prst="rect">
            <a:avLst/>
          </a:prstGeom>
          <a:noFill/>
        </p:spPr>
        <p:txBody>
          <a:bodyPr wrap="none" rtlCol="0">
            <a:spAutoFit/>
          </a:bodyPr>
          <a:lstStyle/>
          <a:p>
            <a:r>
              <a:rPr lang="en-US" dirty="0"/>
              <a:t>Transition model</a:t>
            </a:r>
          </a:p>
        </p:txBody>
      </p:sp>
      <p:sp>
        <p:nvSpPr>
          <p:cNvPr id="4" name="Rectangle 3">
            <a:extLst>
              <a:ext uri="{FF2B5EF4-FFF2-40B4-BE49-F238E27FC236}">
                <a16:creationId xmlns:a16="http://schemas.microsoft.com/office/drawing/2014/main" id="{F5C1F982-99DD-D1C7-C76F-D3C58978645F}"/>
              </a:ext>
            </a:extLst>
          </p:cNvPr>
          <p:cNvSpPr/>
          <p:nvPr/>
        </p:nvSpPr>
        <p:spPr>
          <a:xfrm>
            <a:off x="2057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TextBox 4">
            <a:extLst>
              <a:ext uri="{FF2B5EF4-FFF2-40B4-BE49-F238E27FC236}">
                <a16:creationId xmlns:a16="http://schemas.microsoft.com/office/drawing/2014/main" id="{DD94D350-73AD-6B0D-8B20-2A0C71C50AC2}"/>
              </a:ext>
            </a:extLst>
          </p:cNvPr>
          <p:cNvSpPr txBox="1"/>
          <p:nvPr/>
        </p:nvSpPr>
        <p:spPr>
          <a:xfrm flipH="1">
            <a:off x="255604" y="4662872"/>
            <a:ext cx="1590239" cy="1200329"/>
          </a:xfrm>
          <a:prstGeom prst="rect">
            <a:avLst/>
          </a:prstGeom>
          <a:noFill/>
        </p:spPr>
        <p:txBody>
          <a:bodyPr wrap="square" rtlCol="0">
            <a:spAutoFit/>
          </a:bodyPr>
          <a:lstStyle/>
          <a:p>
            <a:r>
              <a:rPr lang="en-US" dirty="0"/>
              <a:t>We could have also expanded Timisoara or </a:t>
            </a:r>
            <a:r>
              <a:rPr lang="en-US" dirty="0" err="1"/>
              <a:t>Zerind</a:t>
            </a:r>
            <a:r>
              <a:rPr lang="en-US" dirty="0"/>
              <a:t>!</a:t>
            </a:r>
          </a:p>
        </p:txBody>
      </p:sp>
      <p:cxnSp>
        <p:nvCxnSpPr>
          <p:cNvPr id="7" name="Straight Connector 6">
            <a:extLst>
              <a:ext uri="{FF2B5EF4-FFF2-40B4-BE49-F238E27FC236}">
                <a16:creationId xmlns:a16="http://schemas.microsoft.com/office/drawing/2014/main" id="{75A58988-1DF2-E558-4844-2E6D127ACB37}"/>
              </a:ext>
            </a:extLst>
          </p:cNvPr>
          <p:cNvCxnSpPr>
            <a:cxnSpLocks/>
            <a:stCxn id="12" idx="6"/>
          </p:cNvCxnSpPr>
          <p:nvPr/>
        </p:nvCxnSpPr>
        <p:spPr>
          <a:xfrm>
            <a:off x="2895600" y="4355591"/>
            <a:ext cx="824624" cy="292609"/>
          </a:xfrm>
          <a:prstGeom prst="line">
            <a:avLst/>
          </a:prstGeom>
          <a:ln/>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animBg="1"/>
      <p:bldP spid="13" grpId="0" animBg="1"/>
      <p:bldP spid="14" grpId="0" animBg="1"/>
      <p:bldP spid="15" grpId="0" animBg="1"/>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7A84F-7178-4E19-A3E7-3440EE65CBC6}"/>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B238EBBB-C40E-49A2-AEE3-55232539867E}"/>
              </a:ext>
            </a:extLst>
          </p:cNvPr>
          <p:cNvGraphicFramePr>
            <a:graphicFrameLocks noGrp="1"/>
          </p:cNvGraphicFramePr>
          <p:nvPr>
            <p:ph idx="1"/>
            <p:extLst>
              <p:ext uri="{D42A27DB-BD31-4B8C-83A1-F6EECF244321}">
                <p14:modId xmlns:p14="http://schemas.microsoft.com/office/powerpoint/2010/main" val="48110934"/>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0430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Search strategies</a:t>
            </a:r>
          </a:p>
        </p:txBody>
      </p:sp>
      <p:sp>
        <p:nvSpPr>
          <p:cNvPr id="24579" name="Rectangle 3"/>
          <p:cNvSpPr>
            <a:spLocks noGrp="1" noChangeArrowheads="1"/>
          </p:cNvSpPr>
          <p:nvPr>
            <p:ph idx="1"/>
          </p:nvPr>
        </p:nvSpPr>
        <p:spPr/>
        <p:txBody>
          <a:bodyPr>
            <a:normAutofit fontScale="85000" lnSpcReduction="20000"/>
          </a:bodyPr>
          <a:lstStyle/>
          <a:p>
            <a:pPr>
              <a:lnSpc>
                <a:spcPct val="90000"/>
              </a:lnSpc>
            </a:pPr>
            <a:r>
              <a:rPr lang="en-US" sz="2400" dirty="0"/>
              <a:t>A </a:t>
            </a:r>
            <a:r>
              <a:rPr lang="en-US" sz="2400" b="1" dirty="0">
                <a:solidFill>
                  <a:srgbClr val="FF0000"/>
                </a:solidFill>
              </a:rPr>
              <a:t>search strategy</a:t>
            </a:r>
            <a:r>
              <a:rPr lang="en-US" sz="2400" b="1" dirty="0"/>
              <a:t> </a:t>
            </a:r>
            <a:r>
              <a:rPr lang="en-US" sz="2400" dirty="0"/>
              <a:t>is defined by picking the </a:t>
            </a:r>
            <a:r>
              <a:rPr lang="en-US" sz="2400" b="1" dirty="0">
                <a:solidFill>
                  <a:srgbClr val="FF0000"/>
                </a:solidFill>
              </a:rPr>
              <a:t>order of node expansion</a:t>
            </a:r>
            <a:r>
              <a:rPr lang="en-US" sz="2400" dirty="0"/>
              <a:t>.</a:t>
            </a:r>
          </a:p>
          <a:p>
            <a:pPr>
              <a:lnSpc>
                <a:spcPct val="90000"/>
              </a:lnSpc>
            </a:pPr>
            <a:endParaRPr lang="en-US" sz="2400" dirty="0"/>
          </a:p>
          <a:p>
            <a:pPr>
              <a:lnSpc>
                <a:spcPct val="90000"/>
              </a:lnSpc>
            </a:pPr>
            <a:r>
              <a:rPr lang="en-US" sz="2400" dirty="0"/>
              <a:t>Strategies are evaluated along the following dimensions:</a:t>
            </a:r>
          </a:p>
          <a:p>
            <a:pPr lvl="1">
              <a:lnSpc>
                <a:spcPct val="90000"/>
              </a:lnSpc>
            </a:pPr>
            <a:r>
              <a:rPr lang="en-US" sz="2000" b="1" dirty="0">
                <a:solidFill>
                  <a:srgbClr val="FF0000"/>
                </a:solidFill>
              </a:rPr>
              <a:t>Completeness:</a:t>
            </a:r>
            <a:r>
              <a:rPr lang="en-US" sz="2000" dirty="0">
                <a:solidFill>
                  <a:srgbClr val="FF0000"/>
                </a:solidFill>
              </a:rPr>
              <a:t> </a:t>
            </a:r>
            <a:r>
              <a:rPr lang="en-US" sz="2000" dirty="0"/>
              <a:t>does it always find a solution if one exists?</a:t>
            </a:r>
          </a:p>
          <a:p>
            <a:pPr lvl="1">
              <a:lnSpc>
                <a:spcPct val="90000"/>
              </a:lnSpc>
            </a:pPr>
            <a:r>
              <a:rPr lang="en-US" sz="2000" b="1" dirty="0">
                <a:solidFill>
                  <a:srgbClr val="FF0000"/>
                </a:solidFill>
              </a:rPr>
              <a:t>Optimality:</a:t>
            </a:r>
            <a:r>
              <a:rPr lang="en-US" sz="2000" dirty="0">
                <a:solidFill>
                  <a:srgbClr val="FF0000"/>
                </a:solidFill>
              </a:rPr>
              <a:t> </a:t>
            </a:r>
            <a:r>
              <a:rPr lang="en-US" sz="2000" dirty="0"/>
              <a:t>does it always find a least-cost solution?</a:t>
            </a:r>
          </a:p>
          <a:p>
            <a:pPr lvl="1">
              <a:lnSpc>
                <a:spcPct val="90000"/>
              </a:lnSpc>
            </a:pPr>
            <a:r>
              <a:rPr lang="en-US" sz="2000" b="1" dirty="0">
                <a:solidFill>
                  <a:srgbClr val="FF0000"/>
                </a:solidFill>
              </a:rPr>
              <a:t>Time complexity:</a:t>
            </a:r>
            <a:r>
              <a:rPr lang="en-US" sz="2000" b="1" dirty="0"/>
              <a:t> </a:t>
            </a:r>
            <a:r>
              <a:rPr lang="en-US" sz="2000" dirty="0"/>
              <a:t>how long does it take?</a:t>
            </a:r>
          </a:p>
          <a:p>
            <a:pPr lvl="1">
              <a:lnSpc>
                <a:spcPct val="90000"/>
              </a:lnSpc>
            </a:pPr>
            <a:r>
              <a:rPr lang="en-US" sz="2000" b="1" dirty="0">
                <a:solidFill>
                  <a:srgbClr val="FF0000"/>
                </a:solidFill>
              </a:rPr>
              <a:t>Space complexity: </a:t>
            </a:r>
            <a:r>
              <a:rPr lang="en-US" sz="2000" dirty="0"/>
              <a:t> how much memory does it need?</a:t>
            </a:r>
          </a:p>
          <a:p>
            <a:pPr>
              <a:lnSpc>
                <a:spcPct val="90000"/>
              </a:lnSpc>
            </a:pPr>
            <a:endParaRPr lang="en-US" sz="2400" dirty="0"/>
          </a:p>
          <a:p>
            <a:pPr>
              <a:lnSpc>
                <a:spcPct val="90000"/>
              </a:lnSpc>
            </a:pPr>
            <a:r>
              <a:rPr lang="en-US" sz="2400" dirty="0"/>
              <a:t>Worst case time and space complexity are measured in terms of the </a:t>
            </a:r>
            <a:r>
              <a:rPr lang="en-US" sz="2400" b="1" dirty="0">
                <a:solidFill>
                  <a:srgbClr val="FF0000"/>
                </a:solidFill>
              </a:rPr>
              <a:t>size of the state space </a:t>
            </a:r>
            <a:r>
              <a:rPr lang="en-US" sz="2400" b="1" i="1" dirty="0">
                <a:solidFill>
                  <a:srgbClr val="FF0000"/>
                </a:solidFill>
              </a:rPr>
              <a:t>n</a:t>
            </a:r>
            <a:r>
              <a:rPr lang="en-US" sz="2400" dirty="0"/>
              <a:t> (= number of nodes in the search tree). </a:t>
            </a:r>
            <a:br>
              <a:rPr lang="en-US" sz="2400" dirty="0"/>
            </a:br>
            <a:br>
              <a:rPr lang="en-US" sz="2400" dirty="0"/>
            </a:br>
            <a:r>
              <a:rPr lang="en-US" sz="2400" dirty="0"/>
              <a:t>Metrics used if the state space is only implicitly defined by initial state, actions and a transition function are:</a:t>
            </a:r>
          </a:p>
          <a:p>
            <a:pPr lvl="1">
              <a:lnSpc>
                <a:spcPct val="90000"/>
              </a:lnSpc>
            </a:pPr>
            <a:r>
              <a:rPr lang="en-US" sz="2000" i="1" dirty="0"/>
              <a:t>d: </a:t>
            </a:r>
            <a:r>
              <a:rPr lang="en-US" sz="2000" dirty="0"/>
              <a:t>depth of the optimal solution (= number of actions needed)</a:t>
            </a:r>
          </a:p>
          <a:p>
            <a:pPr lvl="1">
              <a:lnSpc>
                <a:spcPct val="90000"/>
              </a:lnSpc>
            </a:pPr>
            <a:r>
              <a:rPr lang="en-US" sz="2000" i="1" dirty="0"/>
              <a:t>m: </a:t>
            </a:r>
            <a:r>
              <a:rPr lang="en-US" sz="2000" dirty="0"/>
              <a:t>the number of actions in any path (may be infinite with loops)</a:t>
            </a:r>
          </a:p>
          <a:p>
            <a:pPr lvl="1"/>
            <a:r>
              <a:rPr lang="en-US" sz="2000" i="1" dirty="0"/>
              <a:t>b:</a:t>
            </a:r>
            <a:r>
              <a:rPr lang="en-US" sz="2000" dirty="0"/>
              <a:t> maximum branching factor of the search tree (number of successor nodes for a parent)</a:t>
            </a:r>
          </a:p>
          <a:p>
            <a:pPr marL="342900" lvl="1" indent="0">
              <a:lnSpc>
                <a:spcPct val="90000"/>
              </a:lnSpc>
              <a:buNone/>
            </a:pP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7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579">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579">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57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57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descr="space galaxy NASA star">
            <a:extLst>
              <a:ext uri="{FF2B5EF4-FFF2-40B4-BE49-F238E27FC236}">
                <a16:creationId xmlns:a16="http://schemas.microsoft.com/office/drawing/2014/main" id="{44A495EF-F008-40D3-BF47-B0CC444E9D7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25000"/>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EDC18A5-378A-442B-84F7-BEF1FCF0E905}"/>
              </a:ext>
            </a:extLst>
          </p:cNvPr>
          <p:cNvSpPr>
            <a:spLocks noGrp="1"/>
          </p:cNvSpPr>
          <p:nvPr>
            <p:ph type="title"/>
          </p:nvPr>
        </p:nvSpPr>
        <p:spPr>
          <a:xfrm>
            <a:off x="628650" y="4495800"/>
            <a:ext cx="7886700" cy="1325563"/>
          </a:xfrm>
        </p:spPr>
        <p:txBody>
          <a:bodyPr>
            <a:normAutofit/>
          </a:bodyPr>
          <a:lstStyle/>
          <a:p>
            <a:pPr algn="ctr"/>
            <a:r>
              <a:rPr lang="en-US" b="1" dirty="0">
                <a:solidFill>
                  <a:srgbClr val="FFFFFF"/>
                </a:solidFill>
                <a:latin typeface="+mn-lt"/>
              </a:rPr>
              <a:t>State Space for Search</a:t>
            </a:r>
          </a:p>
        </p:txBody>
      </p:sp>
    </p:spTree>
    <p:extLst>
      <p:ext uri="{BB962C8B-B14F-4D97-AF65-F5344CB8AC3E}">
        <p14:creationId xmlns:p14="http://schemas.microsoft.com/office/powerpoint/2010/main" val="888205885"/>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8118D6-875C-4F36-B0D3-613393EA516B}"/>
              </a:ext>
            </a:extLst>
          </p:cNvPr>
          <p:cNvSpPr>
            <a:spLocks noGrp="1"/>
          </p:cNvSpPr>
          <p:nvPr>
            <p:ph type="title"/>
          </p:nvPr>
        </p:nvSpPr>
        <p:spPr/>
        <p:txBody>
          <a:bodyPr>
            <a:normAutofit/>
          </a:bodyPr>
          <a:lstStyle/>
          <a:p>
            <a:r>
              <a:rPr lang="en-US" dirty="0"/>
              <a:t>State Space</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85DDB57-3B13-4459-BDD1-8D24C72653BF}"/>
                  </a:ext>
                </a:extLst>
              </p:cNvPr>
              <p:cNvSpPr>
                <a:spLocks noGrp="1"/>
              </p:cNvSpPr>
              <p:nvPr>
                <p:ph idx="1"/>
              </p:nvPr>
            </p:nvSpPr>
            <p:spPr>
              <a:xfrm>
                <a:off x="628650" y="1494944"/>
                <a:ext cx="4723935" cy="4753455"/>
              </a:xfrm>
            </p:spPr>
            <p:txBody>
              <a:bodyPr>
                <a:normAutofit fontScale="70000" lnSpcReduction="20000"/>
              </a:bodyPr>
              <a:lstStyle/>
              <a:p>
                <a:r>
                  <a:rPr lang="en-US" dirty="0"/>
                  <a:t>Number of different states the agent and environment can be in.</a:t>
                </a:r>
              </a:p>
              <a:p>
                <a:r>
                  <a:rPr lang="en-US" b="1" dirty="0">
                    <a:solidFill>
                      <a:srgbClr val="FF0000"/>
                    </a:solidFill>
                  </a:rPr>
                  <a:t>Reachable states </a:t>
                </a:r>
                <a:r>
                  <a:rPr lang="en-US" dirty="0"/>
                  <a:t>are defined by the initial state and the transition model. Not all states may be reachable from the initial state.</a:t>
                </a:r>
              </a:p>
              <a:p>
                <a:r>
                  <a:rPr lang="en-US" b="1" dirty="0">
                    <a:solidFill>
                      <a:srgbClr val="FF0000"/>
                    </a:solidFill>
                  </a:rPr>
                  <a:t>Search tree </a:t>
                </a:r>
                <a:r>
                  <a:rPr lang="en-US" dirty="0"/>
                  <a:t>spans the state space. Note that a single state can be represented by several search tree nodes if we have redundant paths.</a:t>
                </a:r>
              </a:p>
              <a:p>
                <a:r>
                  <a:rPr lang="en-US" dirty="0"/>
                  <a:t>State space size is an indication of problem size.</a:t>
                </a:r>
              </a:p>
              <a:p>
                <a:endParaRPr lang="en-US" dirty="0"/>
              </a:p>
              <a:p>
                <a:pPr marL="0" indent="0">
                  <a:buNone/>
                </a:pPr>
                <a:r>
                  <a:rPr lang="en-US" sz="2600" b="1" dirty="0"/>
                  <a:t>State Space Size Estimation</a:t>
                </a:r>
              </a:p>
              <a:p>
                <a:endParaRPr lang="en-US" dirty="0"/>
              </a:p>
              <a:p>
                <a:r>
                  <a:rPr lang="en-US" dirty="0"/>
                  <a:t>Even if the used algorithm represents the state space using atomic states, we may know that internally they have a factored representation that can be used to estimate the problem size. </a:t>
                </a:r>
              </a:p>
              <a:p>
                <a:r>
                  <a:rPr lang="en-US" dirty="0"/>
                  <a:t>The basic rule to calculate (estimate) the state space size for factored state representation with </a:t>
                </a:r>
                <a14:m>
                  <m:oMath xmlns:m="http://schemas.openxmlformats.org/officeDocument/2006/math">
                    <m:r>
                      <a:rPr lang="en-US" b="0" i="1" smtClean="0">
                        <a:latin typeface="Cambria Math" panose="02040503050406030204" pitchFamily="18" charset="0"/>
                      </a:rPr>
                      <m:t>𝑛</m:t>
                    </m:r>
                  </m:oMath>
                </a14:m>
                <a:r>
                  <a:rPr lang="en-US" dirty="0"/>
                  <a:t> variables is:</a:t>
                </a:r>
                <a:br>
                  <a:rPr lang="en-US" dirty="0"/>
                </a:br>
                <a:br>
                  <a:rPr lang="en-US" dirty="0"/>
                </a:br>
                <a:r>
                  <a:rPr lang="en-US" dirty="0"/>
                  <a:t>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m:rPr>
                        <m:lit/>
                      </m:rP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oMath>
                </a14:m>
                <a:r>
                  <a:rPr lang="en-US" dirty="0"/>
                  <a:t> </a:t>
                </a:r>
                <a:br>
                  <a:rPr lang="en-US" dirty="0"/>
                </a:br>
                <a:br>
                  <a:rPr lang="en-US" dirty="0"/>
                </a:br>
                <a:r>
                  <a:rPr lang="en-US" dirty="0"/>
                  <a:t>where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dirty="0"/>
                  <a:t> is the number of possible values.</a:t>
                </a:r>
              </a:p>
              <a:p>
                <a:endParaRPr lang="en-US" dirty="0"/>
              </a:p>
            </p:txBody>
          </p:sp>
        </mc:Choice>
        <mc:Fallback xmlns="">
          <p:sp>
            <p:nvSpPr>
              <p:cNvPr id="5" name="Content Placeholder 4">
                <a:extLst>
                  <a:ext uri="{FF2B5EF4-FFF2-40B4-BE49-F238E27FC236}">
                    <a16:creationId xmlns:a16="http://schemas.microsoft.com/office/drawing/2014/main" id="{185DDB57-3B13-4459-BDD1-8D24C72653BF}"/>
                  </a:ext>
                </a:extLst>
              </p:cNvPr>
              <p:cNvSpPr>
                <a:spLocks noGrp="1" noRot="1" noChangeAspect="1" noMove="1" noResize="1" noEditPoints="1" noAdjustHandles="1" noChangeArrowheads="1" noChangeShapeType="1" noTextEdit="1"/>
              </p:cNvSpPr>
              <p:nvPr>
                <p:ph idx="1"/>
              </p:nvPr>
            </p:nvSpPr>
            <p:spPr>
              <a:xfrm>
                <a:off x="628650" y="1494944"/>
                <a:ext cx="4723935" cy="4753455"/>
              </a:xfrm>
              <a:blipFill>
                <a:blip r:embed="rId2"/>
                <a:stretch>
                  <a:fillRect l="-1032" t="-1410" r="-141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7419CB3-A5F5-45B5-9B50-CC14E55695EE}"/>
              </a:ext>
            </a:extLst>
          </p:cNvPr>
          <p:cNvPicPr>
            <a:picLocks noChangeAspect="1"/>
          </p:cNvPicPr>
          <p:nvPr/>
        </p:nvPicPr>
        <p:blipFill rotWithShape="1">
          <a:blip r:embed="rId3"/>
          <a:srcRect r="40771" b="29953"/>
          <a:stretch/>
        </p:blipFill>
        <p:spPr>
          <a:xfrm>
            <a:off x="5537974" y="1771944"/>
            <a:ext cx="2741806" cy="1682146"/>
          </a:xfrm>
          <a:prstGeom prst="rect">
            <a:avLst/>
          </a:prstGeom>
        </p:spPr>
      </p:pic>
      <p:sp>
        <p:nvSpPr>
          <p:cNvPr id="2" name="TextBox 1">
            <a:extLst>
              <a:ext uri="{FF2B5EF4-FFF2-40B4-BE49-F238E27FC236}">
                <a16:creationId xmlns:a16="http://schemas.microsoft.com/office/drawing/2014/main" id="{4A56BBB3-48CE-435F-8293-AE90174BDE8A}"/>
              </a:ext>
            </a:extLst>
          </p:cNvPr>
          <p:cNvSpPr txBox="1"/>
          <p:nvPr/>
        </p:nvSpPr>
        <p:spPr>
          <a:xfrm>
            <a:off x="5963810" y="1494945"/>
            <a:ext cx="1890132" cy="300082"/>
          </a:xfrm>
          <a:prstGeom prst="rect">
            <a:avLst/>
          </a:prstGeom>
          <a:noFill/>
        </p:spPr>
        <p:txBody>
          <a:bodyPr wrap="square" rtlCol="0">
            <a:spAutoFit/>
          </a:bodyPr>
          <a:lstStyle/>
          <a:p>
            <a:pPr algn="ctr"/>
            <a:r>
              <a:rPr lang="en-US" sz="1350" b="1" dirty="0"/>
              <a:t>State representation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CB8FA8-E2DA-13C1-9414-6862763E35F4}"/>
                  </a:ext>
                </a:extLst>
              </p:cNvPr>
              <p:cNvSpPr txBox="1"/>
              <p:nvPr/>
            </p:nvSpPr>
            <p:spPr>
              <a:xfrm>
                <a:off x="6934200" y="2057400"/>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oMath>
                  </m:oMathPara>
                </a14:m>
                <a:endParaRPr lang="en-US" sz="1200" dirty="0"/>
              </a:p>
            </p:txBody>
          </p:sp>
        </mc:Choice>
        <mc:Fallback xmlns="">
          <p:sp>
            <p:nvSpPr>
              <p:cNvPr id="7" name="TextBox 6">
                <a:extLst>
                  <a:ext uri="{FF2B5EF4-FFF2-40B4-BE49-F238E27FC236}">
                    <a16:creationId xmlns:a16="http://schemas.microsoft.com/office/drawing/2014/main" id="{FACB8FA8-E2DA-13C1-9414-6862763E35F4}"/>
                  </a:ext>
                </a:extLst>
              </p:cNvPr>
              <p:cNvSpPr txBox="1">
                <a:spLocks noRot="1" noChangeAspect="1" noMove="1" noResize="1" noEditPoints="1" noAdjustHandles="1" noChangeArrowheads="1" noChangeShapeType="1" noTextEdit="1"/>
              </p:cNvSpPr>
              <p:nvPr/>
            </p:nvSpPr>
            <p:spPr>
              <a:xfrm>
                <a:off x="6934200" y="2057400"/>
                <a:ext cx="304800"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16EB7-8877-146A-1634-D751ED618037}"/>
                  </a:ext>
                </a:extLst>
              </p:cNvPr>
              <p:cNvSpPr txBox="1"/>
              <p:nvPr/>
            </p:nvSpPr>
            <p:spPr>
              <a:xfrm>
                <a:off x="6934200" y="2195899"/>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m:oMathPara>
                </a14:m>
                <a:endParaRPr lang="en-US" sz="1200" dirty="0"/>
              </a:p>
            </p:txBody>
          </p:sp>
        </mc:Choice>
        <mc:Fallback xmlns="">
          <p:sp>
            <p:nvSpPr>
              <p:cNvPr id="8" name="TextBox 7">
                <a:extLst>
                  <a:ext uri="{FF2B5EF4-FFF2-40B4-BE49-F238E27FC236}">
                    <a16:creationId xmlns:a16="http://schemas.microsoft.com/office/drawing/2014/main" id="{32F16EB7-8877-146A-1634-D751ED618037}"/>
                  </a:ext>
                </a:extLst>
              </p:cNvPr>
              <p:cNvSpPr txBox="1">
                <a:spLocks noRot="1" noChangeAspect="1" noMove="1" noResize="1" noEditPoints="1" noAdjustHandles="1" noChangeArrowheads="1" noChangeShapeType="1" noTextEdit="1"/>
              </p:cNvSpPr>
              <p:nvPr/>
            </p:nvSpPr>
            <p:spPr>
              <a:xfrm>
                <a:off x="6934200" y="2195899"/>
                <a:ext cx="304800" cy="276999"/>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CE6445D-9DD9-2056-455D-AD2119014BF2}"/>
              </a:ext>
            </a:extLst>
          </p:cNvPr>
          <p:cNvSpPr txBox="1"/>
          <p:nvPr/>
        </p:nvSpPr>
        <p:spPr>
          <a:xfrm>
            <a:off x="6938554" y="2334398"/>
            <a:ext cx="304800" cy="276999"/>
          </a:xfrm>
          <a:prstGeom prst="rect">
            <a:avLst/>
          </a:prstGeom>
          <a:noFill/>
        </p:spPr>
        <p:txBody>
          <a:bodyPr wrap="square">
            <a:spAutoFit/>
          </a:bodyPr>
          <a:lstStyle/>
          <a:p>
            <a:r>
              <a:rPr lang="en-US" sz="1200" dirty="0"/>
              <a:t>…</a:t>
            </a:r>
          </a:p>
        </p:txBody>
      </p:sp>
    </p:spTree>
    <p:extLst>
      <p:ext uri="{BB962C8B-B14F-4D97-AF65-F5344CB8AC3E}">
        <p14:creationId xmlns:p14="http://schemas.microsoft.com/office/powerpoint/2010/main" val="314761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0EEE11-3EF9-482C-A51E-4412DD213EB4}"/>
              </a:ext>
            </a:extLst>
          </p:cNvPr>
          <p:cNvPicPr/>
          <p:nvPr/>
        </p:nvPicPr>
        <p:blipFill>
          <a:blip r:embed="rId2"/>
          <a:stretch/>
        </p:blipFill>
        <p:spPr>
          <a:xfrm>
            <a:off x="408015" y="609600"/>
            <a:ext cx="4767014" cy="5402766"/>
          </a:xfrm>
          <a:prstGeom prst="rect">
            <a:avLst/>
          </a:prstGeom>
          <a:ln>
            <a:noFill/>
          </a:ln>
        </p:spPr>
      </p:pic>
      <p:sp>
        <p:nvSpPr>
          <p:cNvPr id="6" name="TextBox 5">
            <a:extLst>
              <a:ext uri="{FF2B5EF4-FFF2-40B4-BE49-F238E27FC236}">
                <a16:creationId xmlns:a16="http://schemas.microsoft.com/office/drawing/2014/main" id="{4E01AF50-6F40-4291-B9BF-F0A30339DEF6}"/>
              </a:ext>
            </a:extLst>
          </p:cNvPr>
          <p:cNvSpPr txBox="1"/>
          <p:nvPr/>
        </p:nvSpPr>
        <p:spPr>
          <a:xfrm>
            <a:off x="4572000" y="1546339"/>
            <a:ext cx="2532252" cy="584775"/>
          </a:xfrm>
          <a:prstGeom prst="rect">
            <a:avLst/>
          </a:prstGeom>
          <a:noFill/>
        </p:spPr>
        <p:txBody>
          <a:bodyPr wrap="square" rtlCol="0">
            <a:spAutoFit/>
          </a:bodyPr>
          <a:lstStyle/>
          <a:p>
            <a:r>
              <a:rPr lang="en-US" sz="1600" dirty="0"/>
              <a:t>In how many ways can we order/arrange n objects?</a:t>
            </a:r>
          </a:p>
        </p:txBody>
      </p:sp>
      <p:sp>
        <p:nvSpPr>
          <p:cNvPr id="9" name="Rectangle 8">
            <a:extLst>
              <a:ext uri="{FF2B5EF4-FFF2-40B4-BE49-F238E27FC236}">
                <a16:creationId xmlns:a16="http://schemas.microsoft.com/office/drawing/2014/main" id="{DA6EA4A3-CD88-4537-805D-B237E13E9DA3}"/>
              </a:ext>
            </a:extLst>
          </p:cNvPr>
          <p:cNvSpPr/>
          <p:nvPr/>
        </p:nvSpPr>
        <p:spPr>
          <a:xfrm>
            <a:off x="5320000" y="4855727"/>
            <a:ext cx="2188427" cy="830997"/>
          </a:xfrm>
          <a:prstGeom prst="rect">
            <a:avLst/>
          </a:prstGeom>
        </p:spPr>
        <p:txBody>
          <a:bodyPr wrap="square">
            <a:spAutoFit/>
          </a:bodyPr>
          <a:lstStyle/>
          <a:p>
            <a:r>
              <a:rPr lang="en-US" sz="1200" b="1" dirty="0"/>
              <a:t>#Python</a:t>
            </a:r>
          </a:p>
          <a:p>
            <a:r>
              <a:rPr lang="en-US" sz="1200" b="1" dirty="0"/>
              <a:t>import math </a:t>
            </a:r>
          </a:p>
          <a:p>
            <a:r>
              <a:rPr lang="en-US" sz="1200" b="1" dirty="0"/>
              <a:t>  </a:t>
            </a:r>
          </a:p>
          <a:p>
            <a:r>
              <a:rPr lang="en-US" sz="1200" b="1" dirty="0"/>
              <a:t>print (</a:t>
            </a:r>
            <a:r>
              <a:rPr lang="en-US" sz="1200" b="1" dirty="0" err="1"/>
              <a:t>math.factorial</a:t>
            </a:r>
            <a:r>
              <a:rPr lang="en-US" sz="1200" b="1" dirty="0"/>
              <a:t>(23))</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CD4A03F-1E3F-46C2-BBAA-14F4664632F5}"/>
                  </a:ext>
                </a:extLst>
              </p:cNvPr>
              <p:cNvSpPr/>
              <p:nvPr/>
            </p:nvSpPr>
            <p:spPr>
              <a:xfrm>
                <a:off x="5224085" y="4417145"/>
                <a:ext cx="3085572" cy="438582"/>
              </a:xfrm>
              <a:prstGeom prst="wedgeRectCallout">
                <a:avLst>
                  <a:gd name="adj1" fmla="val -83008"/>
                  <a:gd name="adj2" fmla="val 65917"/>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Factorial</a:t>
                </a:r>
                <a:r>
                  <a:rPr lang="en-US" sz="1350" dirty="0"/>
                  <a:t>: </a:t>
                </a:r>
                <a14:m>
                  <m:oMath xmlns:m="http://schemas.openxmlformats.org/officeDocument/2006/math">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−1</m:t>
                        </m:r>
                      </m:e>
                    </m:d>
                    <m:r>
                      <a:rPr lang="en-US" sz="1350" i="1">
                        <a:latin typeface="Cambria Math" panose="02040503050406030204" pitchFamily="18" charset="0"/>
                      </a:rPr>
                      <m:t>×…×2×1</m:t>
                    </m:r>
                  </m:oMath>
                </a14:m>
                <a:endParaRPr lang="en-US" sz="1350" dirty="0"/>
              </a:p>
            </p:txBody>
          </p:sp>
        </mc:Choice>
        <mc:Fallback xmlns="">
          <p:sp>
            <p:nvSpPr>
              <p:cNvPr id="3" name="Speech Bubble: Rectangle 2">
                <a:extLst>
                  <a:ext uri="{FF2B5EF4-FFF2-40B4-BE49-F238E27FC236}">
                    <a16:creationId xmlns:a16="http://schemas.microsoft.com/office/drawing/2014/main" id="{FCD4A03F-1E3F-46C2-BBAA-14F4664632F5}"/>
                  </a:ext>
                </a:extLst>
              </p:cNvPr>
              <p:cNvSpPr>
                <a:spLocks noRot="1" noChangeAspect="1" noMove="1" noResize="1" noEditPoints="1" noAdjustHandles="1" noChangeArrowheads="1" noChangeShapeType="1" noTextEdit="1"/>
              </p:cNvSpPr>
              <p:nvPr/>
            </p:nvSpPr>
            <p:spPr>
              <a:xfrm>
                <a:off x="5224085" y="4417145"/>
                <a:ext cx="3085572" cy="438582"/>
              </a:xfrm>
              <a:prstGeom prst="wedgeRectCallout">
                <a:avLst>
                  <a:gd name="adj1" fmla="val -83008"/>
                  <a:gd name="adj2" fmla="val 65917"/>
                </a:avLst>
              </a:prstGeom>
              <a:blipFill>
                <a:blip r:embed="rId3"/>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7AEE92DB-B619-4020-ABA9-C22B1AD6E060}"/>
              </a:ext>
            </a:extLst>
          </p:cNvPr>
          <p:cNvSpPr/>
          <p:nvPr/>
        </p:nvSpPr>
        <p:spPr>
          <a:xfrm>
            <a:off x="609600" y="6137702"/>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3E7246-5209-4939-9D32-2863C9937833}"/>
                  </a:ext>
                </a:extLst>
              </p:cNvPr>
              <p:cNvSpPr txBox="1"/>
              <p:nvPr/>
            </p:nvSpPr>
            <p:spPr>
              <a:xfrm>
                <a:off x="450955" y="3696221"/>
                <a:ext cx="753411"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2×2=4</m:t>
                      </m:r>
                    </m:oMath>
                  </m:oMathPara>
                </a14:m>
                <a:endParaRPr lang="en-US" sz="1350" dirty="0"/>
              </a:p>
            </p:txBody>
          </p:sp>
        </mc:Choice>
        <mc:Fallback xmlns="">
          <p:sp>
            <p:nvSpPr>
              <p:cNvPr id="5" name="TextBox 4">
                <a:extLst>
                  <a:ext uri="{FF2B5EF4-FFF2-40B4-BE49-F238E27FC236}">
                    <a16:creationId xmlns:a16="http://schemas.microsoft.com/office/drawing/2014/main" id="{423E7246-5209-4939-9D32-2863C9937833}"/>
                  </a:ext>
                </a:extLst>
              </p:cNvPr>
              <p:cNvSpPr txBox="1">
                <a:spLocks noRot="1" noChangeAspect="1" noMove="1" noResize="1" noEditPoints="1" noAdjustHandles="1" noChangeArrowheads="1" noChangeShapeType="1" noTextEdit="1"/>
              </p:cNvSpPr>
              <p:nvPr/>
            </p:nvSpPr>
            <p:spPr>
              <a:xfrm>
                <a:off x="450955" y="3696221"/>
                <a:ext cx="753411" cy="207749"/>
              </a:xfrm>
              <a:prstGeom prst="rect">
                <a:avLst/>
              </a:prstGeom>
              <a:blipFill>
                <a:blip r:embed="rId5"/>
                <a:stretch>
                  <a:fillRect l="-4839" r="-4839"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D4BE92A-7CD0-4BBA-96F7-3894EFF9892F}"/>
                  </a:ext>
                </a:extLst>
              </p:cNvPr>
              <p:cNvSpPr txBox="1"/>
              <p:nvPr/>
            </p:nvSpPr>
            <p:spPr>
              <a:xfrm>
                <a:off x="5078519" y="3821672"/>
                <a:ext cx="1049967"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3×2×1=6</m:t>
                      </m:r>
                    </m:oMath>
                  </m:oMathPara>
                </a14:m>
                <a:endParaRPr lang="en-US" sz="1350" dirty="0"/>
              </a:p>
            </p:txBody>
          </p:sp>
        </mc:Choice>
        <mc:Fallback xmlns="">
          <p:sp>
            <p:nvSpPr>
              <p:cNvPr id="8" name="TextBox 7">
                <a:extLst>
                  <a:ext uri="{FF2B5EF4-FFF2-40B4-BE49-F238E27FC236}">
                    <a16:creationId xmlns:a16="http://schemas.microsoft.com/office/drawing/2014/main" id="{BD4BE92A-7CD0-4BBA-96F7-3894EFF9892F}"/>
                  </a:ext>
                </a:extLst>
              </p:cNvPr>
              <p:cNvSpPr txBox="1">
                <a:spLocks noRot="1" noChangeAspect="1" noMove="1" noResize="1" noEditPoints="1" noAdjustHandles="1" noChangeArrowheads="1" noChangeShapeType="1" noTextEdit="1"/>
              </p:cNvSpPr>
              <p:nvPr/>
            </p:nvSpPr>
            <p:spPr>
              <a:xfrm>
                <a:off x="5078519" y="3821672"/>
                <a:ext cx="1049967" cy="207749"/>
              </a:xfrm>
              <a:prstGeom prst="rect">
                <a:avLst/>
              </a:prstGeom>
              <a:blipFill>
                <a:blip r:embed="rId6"/>
                <a:stretch>
                  <a:fillRect l="-3488" r="-4070" b="-5882"/>
                </a:stretch>
              </a:blipFill>
            </p:spPr>
            <p:txBody>
              <a:bodyPr/>
              <a:lstStyle/>
              <a:p>
                <a:r>
                  <a:rPr lang="en-US">
                    <a:noFill/>
                  </a:rPr>
                  <a:t> </a:t>
                </a:r>
              </a:p>
            </p:txBody>
          </p:sp>
        </mc:Fallback>
      </mc:AlternateContent>
      <p:sp>
        <p:nvSpPr>
          <p:cNvPr id="7" name="Right Brace 6">
            <a:extLst>
              <a:ext uri="{FF2B5EF4-FFF2-40B4-BE49-F238E27FC236}">
                <a16:creationId xmlns:a16="http://schemas.microsoft.com/office/drawing/2014/main" id="{832903D7-0F00-4199-8E78-87316DEBA609}"/>
              </a:ext>
            </a:extLst>
          </p:cNvPr>
          <p:cNvSpPr/>
          <p:nvPr/>
        </p:nvSpPr>
        <p:spPr>
          <a:xfrm>
            <a:off x="4822049" y="3310983"/>
            <a:ext cx="159959" cy="1195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 name="Left Brace 9">
            <a:extLst>
              <a:ext uri="{FF2B5EF4-FFF2-40B4-BE49-F238E27FC236}">
                <a16:creationId xmlns:a16="http://schemas.microsoft.com/office/drawing/2014/main" id="{9D39EEC9-6ABD-4FCF-9821-4B0E78B5BC22}"/>
              </a:ext>
            </a:extLst>
          </p:cNvPr>
          <p:cNvSpPr/>
          <p:nvPr/>
        </p:nvSpPr>
        <p:spPr>
          <a:xfrm>
            <a:off x="1346512" y="3453163"/>
            <a:ext cx="159959" cy="6857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Tree>
    <p:extLst>
      <p:ext uri="{BB962C8B-B14F-4D97-AF65-F5344CB8AC3E}">
        <p14:creationId xmlns:p14="http://schemas.microsoft.com/office/powerpoint/2010/main" val="2745393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E12820-9C59-4FC2-9F30-AA414080FE31}"/>
              </a:ext>
            </a:extLst>
          </p:cNvPr>
          <p:cNvPicPr/>
          <p:nvPr/>
        </p:nvPicPr>
        <p:blipFill>
          <a:blip r:embed="rId2"/>
          <a:stretch/>
        </p:blipFill>
        <p:spPr>
          <a:xfrm>
            <a:off x="135286" y="381000"/>
            <a:ext cx="4980410" cy="5336456"/>
          </a:xfrm>
          <a:prstGeom prst="rect">
            <a:avLst/>
          </a:prstGeom>
          <a:ln>
            <a:noFill/>
          </a:ln>
        </p:spPr>
      </p:pic>
      <p:sp>
        <p:nvSpPr>
          <p:cNvPr id="5" name="Rectangle 4">
            <a:extLst>
              <a:ext uri="{FF2B5EF4-FFF2-40B4-BE49-F238E27FC236}">
                <a16:creationId xmlns:a16="http://schemas.microsoft.com/office/drawing/2014/main" id="{EAC57651-C384-4CFB-8C8D-E93B01D373E0}"/>
              </a:ext>
            </a:extLst>
          </p:cNvPr>
          <p:cNvSpPr/>
          <p:nvPr/>
        </p:nvSpPr>
        <p:spPr>
          <a:xfrm>
            <a:off x="5791200" y="4625890"/>
            <a:ext cx="1917865" cy="1384995"/>
          </a:xfrm>
          <a:prstGeom prst="rect">
            <a:avLst/>
          </a:prstGeom>
        </p:spPr>
        <p:txBody>
          <a:bodyPr wrap="square">
            <a:spAutoFit/>
          </a:bodyPr>
          <a:lstStyle/>
          <a:p>
            <a:r>
              <a:rPr lang="en-US" sz="1200" b="1" dirty="0"/>
              <a:t>#Python</a:t>
            </a:r>
          </a:p>
          <a:p>
            <a:r>
              <a:rPr lang="en-US" sz="1200" b="1" dirty="0"/>
              <a:t>import </a:t>
            </a:r>
            <a:r>
              <a:rPr lang="en-US" sz="1200" b="1" dirty="0" err="1"/>
              <a:t>scipy.special</a:t>
            </a:r>
            <a:endParaRPr lang="en-US" sz="1200" b="1" dirty="0"/>
          </a:p>
          <a:p>
            <a:endParaRPr lang="en-US" sz="1200" b="1" dirty="0"/>
          </a:p>
          <a:p>
            <a:r>
              <a:rPr lang="en-US" sz="1200" b="1" dirty="0"/>
              <a:t># the two give the same results </a:t>
            </a:r>
          </a:p>
          <a:p>
            <a:r>
              <a:rPr lang="en-US" sz="1200" b="1" dirty="0" err="1"/>
              <a:t>scipy.special.binom</a:t>
            </a:r>
            <a:r>
              <a:rPr lang="en-US" sz="1200" b="1" dirty="0"/>
              <a:t>(10, 5)</a:t>
            </a:r>
          </a:p>
          <a:p>
            <a:r>
              <a:rPr lang="en-US" sz="1200" b="1" dirty="0" err="1"/>
              <a:t>scipy.special.comb</a:t>
            </a:r>
            <a:r>
              <a:rPr lang="en-US" sz="1200" b="1" dirty="0"/>
              <a:t>(10, 5)</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451DC6A-E75C-423E-AC32-B08AEF248B1D}"/>
                  </a:ext>
                </a:extLst>
              </p:cNvPr>
              <p:cNvSpPr/>
              <p:nvPr/>
            </p:nvSpPr>
            <p:spPr>
              <a:xfrm>
                <a:off x="5333143" y="2878905"/>
                <a:ext cx="3440151" cy="1384995"/>
              </a:xfrm>
              <a:prstGeom prst="wedgeRectCallout">
                <a:avLst>
                  <a:gd name="adj1" fmla="val -88660"/>
                  <a:gd name="adj2" fmla="val 95946"/>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Binomial Coefficient: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𝑟</m:t>
                              </m:r>
                            </m:e>
                          </m:mr>
                        </m:m>
                      </m:e>
                    </m:d>
                    <m:r>
                      <a:rPr lang="en-US" sz="1350" i="1">
                        <a:latin typeface="Cambria Math" panose="02040503050406030204" pitchFamily="18" charset="0"/>
                      </a:rPr>
                      <m:t>=</m:t>
                    </m:r>
                    <m:r>
                      <a:rPr lang="en-US" sz="1350" i="1">
                        <a:latin typeface="Cambria Math" panose="02040503050406030204" pitchFamily="18" charset="0"/>
                      </a:rPr>
                      <m:t>𝐶</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𝑟</m:t>
                        </m:r>
                      </m:e>
                    </m:d>
                    <m:r>
                      <a:rPr lang="en-US" sz="1350" i="1">
                        <a:latin typeface="Cambria Math" panose="02040503050406030204" pitchFamily="18" charset="0"/>
                      </a:rPr>
                      <m:t>=</m:t>
                    </m:r>
                    <m:sSub>
                      <m:sSubPr>
                        <m:ctrlPr>
                          <a:rPr lang="en-US" sz="1350" i="1">
                            <a:latin typeface="Cambria Math" panose="02040503050406030204" pitchFamily="18" charset="0"/>
                          </a:rPr>
                        </m:ctrlPr>
                      </m:sSubPr>
                      <m:e>
                        <m:sSub>
                          <m:sSubPr>
                            <m:ctrlPr>
                              <a:rPr lang="en-US" sz="1350" i="1">
                                <a:latin typeface="Cambria Math" panose="02040503050406030204" pitchFamily="18" charset="0"/>
                              </a:rPr>
                            </m:ctrlPr>
                          </m:sSubPr>
                          <m:e/>
                          <m:sub>
                            <m:r>
                              <a:rPr lang="en-US" sz="1350" i="1">
                                <a:latin typeface="Cambria Math" panose="02040503050406030204" pitchFamily="18" charset="0"/>
                              </a:rPr>
                              <m:t>𝑛</m:t>
                            </m:r>
                          </m:sub>
                        </m:sSub>
                        <m:r>
                          <a:rPr lang="en-US" sz="1350" i="1">
                            <a:latin typeface="Cambria Math" panose="02040503050406030204" pitchFamily="18" charset="0"/>
                          </a:rPr>
                          <m:t>𝐶</m:t>
                        </m:r>
                      </m:e>
                      <m:sub>
                        <m:r>
                          <a:rPr lang="en-US" sz="1350" i="1">
                            <a:latin typeface="Cambria Math" panose="02040503050406030204" pitchFamily="18" charset="0"/>
                          </a:rPr>
                          <m:t>𝑟</m:t>
                        </m:r>
                      </m:sub>
                    </m:sSub>
                  </m:oMath>
                </a14:m>
                <a:endParaRPr lang="en-US" sz="1350" dirty="0"/>
              </a:p>
              <a:p>
                <a:r>
                  <a:rPr lang="en-US" sz="1350" dirty="0"/>
                  <a:t>Read as  “n choose r” because it is the number of ways can we choose </a:t>
                </a:r>
                <a14:m>
                  <m:oMath xmlns:m="http://schemas.openxmlformats.org/officeDocument/2006/math">
                    <m:r>
                      <a:rPr lang="en-US" sz="1350" i="1" dirty="0">
                        <a:latin typeface="Cambria Math" panose="02040503050406030204" pitchFamily="18" charset="0"/>
                      </a:rPr>
                      <m:t>𝑟</m:t>
                    </m:r>
                  </m:oMath>
                </a14:m>
                <a:r>
                  <a:rPr lang="en-US" sz="1350" dirty="0"/>
                  <a:t> out of </a:t>
                </a:r>
                <a14:m>
                  <m:oMath xmlns:m="http://schemas.openxmlformats.org/officeDocument/2006/math">
                    <m:r>
                      <a:rPr lang="en-US" sz="1350" i="1" dirty="0">
                        <a:latin typeface="Cambria Math" panose="02040503050406030204" pitchFamily="18" charset="0"/>
                      </a:rPr>
                      <m:t>𝑛</m:t>
                    </m:r>
                  </m:oMath>
                </a14:m>
                <a:r>
                  <a:rPr lang="en-US" sz="1350" dirty="0"/>
                  <a:t> objects?</a:t>
                </a:r>
              </a:p>
              <a:p>
                <a:r>
                  <a:rPr lang="en-US" sz="1350" dirty="0"/>
                  <a:t>Special case for </a:t>
                </a:r>
                <a14:m>
                  <m:oMath xmlns:m="http://schemas.openxmlformats.org/officeDocument/2006/math">
                    <m:r>
                      <a:rPr lang="en-US" sz="1350" i="1" dirty="0">
                        <a:latin typeface="Cambria Math" panose="02040503050406030204" pitchFamily="18" charset="0"/>
                      </a:rPr>
                      <m:t>𝑟</m:t>
                    </m:r>
                    <m:r>
                      <a:rPr lang="en-US" sz="1350" i="1" dirty="0">
                        <a:latin typeface="Cambria Math" panose="02040503050406030204" pitchFamily="18" charset="0"/>
                      </a:rPr>
                      <m:t> = 2</m:t>
                    </m:r>
                  </m:oMath>
                </a14:m>
                <a:r>
                  <a:rPr lang="en-US" sz="1350" dirty="0"/>
                  <a: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2</m:t>
                              </m:r>
                            </m:e>
                          </m:mr>
                        </m:m>
                      </m:e>
                    </m:d>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−1)</m:t>
                        </m:r>
                      </m:num>
                      <m:den>
                        <m:r>
                          <a:rPr lang="en-US" sz="1350" i="1">
                            <a:latin typeface="Cambria Math" panose="02040503050406030204" pitchFamily="18" charset="0"/>
                          </a:rPr>
                          <m:t>2</m:t>
                        </m:r>
                      </m:den>
                    </m:f>
                  </m:oMath>
                </a14:m>
                <a:endParaRPr lang="en-US" sz="1350" dirty="0"/>
              </a:p>
            </p:txBody>
          </p:sp>
        </mc:Choice>
        <mc:Fallback xmlns="">
          <p:sp>
            <p:nvSpPr>
              <p:cNvPr id="3" name="Speech Bubble: Rectangle 2">
                <a:extLst>
                  <a:ext uri="{FF2B5EF4-FFF2-40B4-BE49-F238E27FC236}">
                    <a16:creationId xmlns:a16="http://schemas.microsoft.com/office/drawing/2014/main" id="{F451DC6A-E75C-423E-AC32-B08AEF248B1D}"/>
                  </a:ext>
                </a:extLst>
              </p:cNvPr>
              <p:cNvSpPr>
                <a:spLocks noRot="1" noChangeAspect="1" noMove="1" noResize="1" noEditPoints="1" noAdjustHandles="1" noChangeArrowheads="1" noChangeShapeType="1" noTextEdit="1"/>
              </p:cNvSpPr>
              <p:nvPr/>
            </p:nvSpPr>
            <p:spPr>
              <a:xfrm>
                <a:off x="5333143" y="2878905"/>
                <a:ext cx="3440151" cy="1384995"/>
              </a:xfrm>
              <a:prstGeom prst="wedgeRectCallout">
                <a:avLst>
                  <a:gd name="adj1" fmla="val -88660"/>
                  <a:gd name="adj2" fmla="val 95946"/>
                </a:avLst>
              </a:prstGeom>
              <a:blipFill>
                <a:blip r:embed="rId3"/>
                <a:stretch>
                  <a:fillRect r="-503"/>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59DE6AB8-0BD3-437A-AF6B-ED87A13705D9}"/>
              </a:ext>
            </a:extLst>
          </p:cNvPr>
          <p:cNvSpPr/>
          <p:nvPr/>
        </p:nvSpPr>
        <p:spPr>
          <a:xfrm>
            <a:off x="241984" y="6024929"/>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p:sp>
        <p:nvSpPr>
          <p:cNvPr id="4" name="Right Brace 3">
            <a:extLst>
              <a:ext uri="{FF2B5EF4-FFF2-40B4-BE49-F238E27FC236}">
                <a16:creationId xmlns:a16="http://schemas.microsoft.com/office/drawing/2014/main" id="{AE6E5F9E-C81D-4F4B-B165-D063708EEA5C}"/>
              </a:ext>
            </a:extLst>
          </p:cNvPr>
          <p:cNvSpPr/>
          <p:nvPr/>
        </p:nvSpPr>
        <p:spPr>
          <a:xfrm>
            <a:off x="4323885" y="3116433"/>
            <a:ext cx="133815" cy="602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0DEA3CF-FC0B-4EEF-BA23-2B4D1E9EA006}"/>
                  </a:ext>
                </a:extLst>
              </p:cNvPr>
              <p:cNvSpPr/>
              <p:nvPr/>
            </p:nvSpPr>
            <p:spPr>
              <a:xfrm>
                <a:off x="4437724" y="3227440"/>
                <a:ext cx="811312" cy="437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3</m:t>
                                </m:r>
                              </m:e>
                            </m:mr>
                            <m:mr>
                              <m:e>
                                <m:r>
                                  <a:rPr lang="en-US" sz="1350" i="1">
                                    <a:latin typeface="Cambria Math" panose="02040503050406030204" pitchFamily="18" charset="0"/>
                                  </a:rPr>
                                  <m:t>2</m:t>
                                </m:r>
                              </m:e>
                            </m:mr>
                          </m:m>
                        </m:e>
                      </m:d>
                      <m:r>
                        <a:rPr lang="en-US" sz="1350" i="1">
                          <a:latin typeface="Cambria Math" panose="02040503050406030204" pitchFamily="18" charset="0"/>
                        </a:rPr>
                        <m:t>=3</m:t>
                      </m:r>
                    </m:oMath>
                  </m:oMathPara>
                </a14:m>
                <a:endParaRPr lang="en-US" sz="1350" dirty="0"/>
              </a:p>
            </p:txBody>
          </p:sp>
        </mc:Choice>
        <mc:Fallback xmlns="">
          <p:sp>
            <p:nvSpPr>
              <p:cNvPr id="7" name="Rectangle 6">
                <a:extLst>
                  <a:ext uri="{FF2B5EF4-FFF2-40B4-BE49-F238E27FC236}">
                    <a16:creationId xmlns:a16="http://schemas.microsoft.com/office/drawing/2014/main" id="{60DEA3CF-FC0B-4EEF-BA23-2B4D1E9EA006}"/>
                  </a:ext>
                </a:extLst>
              </p:cNvPr>
              <p:cNvSpPr>
                <a:spLocks noRot="1" noChangeAspect="1" noMove="1" noResize="1" noEditPoints="1" noAdjustHandles="1" noChangeArrowheads="1" noChangeShapeType="1" noTextEdit="1"/>
              </p:cNvSpPr>
              <p:nvPr/>
            </p:nvSpPr>
            <p:spPr>
              <a:xfrm>
                <a:off x="4437724" y="3227440"/>
                <a:ext cx="811312" cy="437427"/>
              </a:xfrm>
              <a:prstGeom prst="rect">
                <a:avLst/>
              </a:prstGeom>
              <a:blipFill>
                <a:blip r:embed="rId5"/>
                <a:stretch>
                  <a:fillRect b="-2778"/>
                </a:stretch>
              </a:blipFill>
            </p:spPr>
            <p:txBody>
              <a:bodyPr/>
              <a:lstStyle/>
              <a:p>
                <a:r>
                  <a:rPr lang="en-US">
                    <a:noFill/>
                  </a:rPr>
                  <a:t> </a:t>
                </a:r>
              </a:p>
            </p:txBody>
          </p:sp>
        </mc:Fallback>
      </mc:AlternateContent>
    </p:spTree>
    <p:extLst>
      <p:ext uri="{BB962C8B-B14F-4D97-AF65-F5344CB8AC3E}">
        <p14:creationId xmlns:p14="http://schemas.microsoft.com/office/powerpoint/2010/main" val="3989000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pic>
        <p:nvPicPr>
          <p:cNvPr id="3" name="Picture 4" descr="vacuum2-environment">
            <a:extLst>
              <a:ext uri="{FF2B5EF4-FFF2-40B4-BE49-F238E27FC236}">
                <a16:creationId xmlns:a16="http://schemas.microsoft.com/office/drawing/2014/main" id="{E224BE64-C346-D3E4-1D1E-11567FB0BC89}"/>
              </a:ext>
            </a:extLst>
          </p:cNvPr>
          <p:cNvPicPr>
            <a:picLocks noChangeAspect="1" noChangeArrowheads="1"/>
          </p:cNvPicPr>
          <p:nvPr/>
        </p:nvPicPr>
        <p:blipFill>
          <a:blip r:embed="rId2" cstate="print"/>
          <a:srcRect/>
          <a:stretch>
            <a:fillRect/>
          </a:stretch>
        </p:blipFill>
        <p:spPr bwMode="auto">
          <a:xfrm>
            <a:off x="628650" y="1690689"/>
            <a:ext cx="1866900" cy="955158"/>
          </a:xfrm>
          <a:prstGeom prst="rect">
            <a:avLst/>
          </a:prstGeom>
          <a:noFill/>
        </p:spPr>
      </p:pic>
      <p:pic>
        <p:nvPicPr>
          <p:cNvPr id="9" name="Picture 8">
            <a:extLst>
              <a:ext uri="{FF2B5EF4-FFF2-40B4-BE49-F238E27FC236}">
                <a16:creationId xmlns:a16="http://schemas.microsoft.com/office/drawing/2014/main" id="{DA8E13B6-4252-A139-34A0-8DF3C278CC28}"/>
              </a:ext>
            </a:extLst>
          </p:cNvPr>
          <p:cNvPicPr/>
          <p:nvPr/>
        </p:nvPicPr>
        <p:blipFill>
          <a:blip r:embed="rId3"/>
          <a:stretch/>
        </p:blipFill>
        <p:spPr>
          <a:xfrm>
            <a:off x="3843586" y="1226634"/>
            <a:ext cx="4767014" cy="5402766"/>
          </a:xfrm>
          <a:prstGeom prst="rect">
            <a:avLst/>
          </a:prstGeom>
          <a:ln>
            <a:noFill/>
          </a:ln>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A4BE5D2-9BA6-DB08-A4B5-2ED3B98CB6AD}"/>
                  </a:ext>
                </a:extLst>
              </p:cNvPr>
              <p:cNvSpPr txBox="1"/>
              <p:nvPr/>
            </p:nvSpPr>
            <p:spPr>
              <a:xfrm>
                <a:off x="533400" y="2667000"/>
                <a:ext cx="3467599" cy="3785652"/>
              </a:xfrm>
              <a:prstGeom prst="rect">
                <a:avLst/>
              </a:prstGeom>
              <a:noFill/>
            </p:spPr>
            <p:txBody>
              <a:bodyPr wrap="square" rtlCol="0">
                <a:spAutoFit/>
              </a:bodyPr>
              <a:lstStyle/>
              <a:p>
                <a:endParaRPr lang="en-US" sz="1600" dirty="0"/>
              </a:p>
              <a:p>
                <a:r>
                  <a:rPr lang="en-US" sz="1600" b="1" dirty="0"/>
                  <a:t>Dirt</a:t>
                </a:r>
              </a:p>
              <a:p>
                <a:pPr marL="285750" indent="-285750">
                  <a:buFont typeface="Arial" panose="020B0604020202020204" pitchFamily="34" charset="0"/>
                  <a:buChar char="•"/>
                </a:pPr>
                <a:r>
                  <a:rPr lang="en-US" sz="1600" dirty="0"/>
                  <a:t>Order of A and B does not matter!</a:t>
                </a:r>
              </a:p>
              <a:p>
                <a:pPr marL="285750" indent="-285750">
                  <a:buFont typeface="Arial" panose="020B0604020202020204" pitchFamily="34" charset="0"/>
                  <a:buChar char="•"/>
                </a:pPr>
                <a:r>
                  <a:rPr lang="en-US" sz="1600" dirty="0"/>
                  <a:t>Repetition: Dirt can be in both places</a:t>
                </a:r>
              </a:p>
              <a:p>
                <a:pPr marL="285750" indent="-285750">
                  <a:buFont typeface="Arial" panose="020B0604020202020204" pitchFamily="34" charset="0"/>
                  <a:buChar char="•"/>
                </a:pPr>
                <a:r>
                  <a:rPr lang="en-US" sz="1600" dirty="0"/>
                  <a:t>There are </a:t>
                </a:r>
                <a14:m>
                  <m:oMath xmlns:m="http://schemas.openxmlformats.org/officeDocument/2006/math">
                    <m:r>
                      <a:rPr lang="en-US" sz="1600" b="0" i="1" smtClean="0">
                        <a:latin typeface="Cambria Math" panose="02040503050406030204" pitchFamily="18" charset="0"/>
                      </a:rPr>
                      <m:t>2</m:t>
                    </m:r>
                  </m:oMath>
                </a14:m>
                <a:r>
                  <a:rPr lang="en-US" sz="1600" dirty="0"/>
                  <a:t> options (clean/dirty)</a:t>
                </a:r>
              </a:p>
              <a:p>
                <a:endParaRPr lang="en-US" sz="1600" dirty="0"/>
              </a:p>
              <a:p>
                <a:pPr/>
                <a14:m>
                  <m:oMathPara xmlns:m="http://schemas.openxmlformats.org/officeDocument/2006/math">
                    <m:oMathParaPr>
                      <m:jc m:val="centerGroup"/>
                    </m:oMathParaPr>
                    <m:oMath xmlns:m="http://schemas.openxmlformats.org/officeDocument/2006/math">
                      <m:sSup>
                        <m:sSupPr>
                          <m:ctrlPr>
                            <a:rPr lang="en-US" sz="1600" b="0" i="1" smtClean="0">
                              <a:latin typeface="Cambria Math" panose="02040503050406030204" pitchFamily="18" charset="0"/>
                            </a:rPr>
                          </m:ctrlPr>
                        </m:sSupPr>
                        <m:e>
                          <m:r>
                            <a:rPr lang="en-US" sz="1600" i="1">
                              <a:latin typeface="Cambria Math" panose="02040503050406030204" pitchFamily="18" charset="0"/>
                            </a:rPr>
                            <m:t>→</m:t>
                          </m:r>
                          <m:r>
                            <a:rPr lang="en-US" sz="1600" b="0" i="1" smtClean="0">
                              <a:latin typeface="Cambria Math" panose="02040503050406030204" pitchFamily="18" charset="0"/>
                            </a:rPr>
                            <m:t>2</m:t>
                          </m:r>
                        </m:e>
                        <m:sup>
                          <m:r>
                            <a:rPr lang="en-US" sz="1600" b="0" i="1" smtClean="0">
                              <a:latin typeface="Cambria Math" panose="02040503050406030204" pitchFamily="18" charset="0"/>
                            </a:rPr>
                            <m:t>2</m:t>
                          </m:r>
                        </m:sup>
                      </m:sSup>
                    </m:oMath>
                  </m:oMathPara>
                </a14:m>
                <a:endParaRPr lang="en-US" sz="1600" dirty="0"/>
              </a:p>
              <a:p>
                <a:endParaRPr lang="en-US" sz="1600" dirty="0"/>
              </a:p>
              <a:p>
                <a:r>
                  <a:rPr lang="en-US" sz="1600" b="1" dirty="0"/>
                  <a:t>Robot</a:t>
                </a:r>
              </a:p>
              <a:p>
                <a:pPr marL="285750" indent="-285750">
                  <a:buFont typeface="Arial" panose="020B0604020202020204" pitchFamily="34" charset="0"/>
                  <a:buChar char="•"/>
                </a:pPr>
                <a:r>
                  <a:rPr lang="en-US" sz="1600" dirty="0"/>
                  <a:t>Can be in 1 out of 2 squares.</a:t>
                </a:r>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m:t>
                      </m:r>
                    </m:oMath>
                  </m:oMathPara>
                </a14:m>
                <a:endParaRPr lang="en-US" sz="1600" dirty="0"/>
              </a:p>
              <a:p>
                <a:endParaRPr lang="en-US" sz="1600" dirty="0"/>
              </a:p>
              <a:p>
                <a:r>
                  <a:rPr lang="en-US" sz="1600" dirty="0"/>
                  <a:t>Total:    </a:t>
                </a:r>
                <a14:m>
                  <m:oMath xmlns:m="http://schemas.openxmlformats.org/officeDocument/2006/math">
                    <m:r>
                      <a:rPr lang="en-US" sz="1600" b="0" i="1" smtClean="0">
                        <a:latin typeface="Cambria Math" panose="02040503050406030204" pitchFamily="18" charset="0"/>
                      </a:rPr>
                      <m:t>2</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3</m:t>
                        </m:r>
                      </m:sup>
                    </m:sSup>
                  </m:oMath>
                </a14:m>
                <a:endParaRPr lang="en-US" sz="1600" dirty="0"/>
              </a:p>
              <a:p>
                <a:endParaRPr lang="en-US" sz="1600" dirty="0"/>
              </a:p>
            </p:txBody>
          </p:sp>
        </mc:Choice>
        <mc:Fallback xmlns="">
          <p:sp>
            <p:nvSpPr>
              <p:cNvPr id="10" name="TextBox 9">
                <a:extLst>
                  <a:ext uri="{FF2B5EF4-FFF2-40B4-BE49-F238E27FC236}">
                    <a16:creationId xmlns:a16="http://schemas.microsoft.com/office/drawing/2014/main" id="{AA4BE5D2-9BA6-DB08-A4B5-2ED3B98CB6AD}"/>
                  </a:ext>
                </a:extLst>
              </p:cNvPr>
              <p:cNvSpPr txBox="1">
                <a:spLocks noRot="1" noChangeAspect="1" noMove="1" noResize="1" noEditPoints="1" noAdjustHandles="1" noChangeArrowheads="1" noChangeShapeType="1" noTextEdit="1"/>
              </p:cNvSpPr>
              <p:nvPr/>
            </p:nvSpPr>
            <p:spPr>
              <a:xfrm>
                <a:off x="533400" y="2667000"/>
                <a:ext cx="3467599" cy="3785652"/>
              </a:xfrm>
              <a:prstGeom prst="rect">
                <a:avLst/>
              </a:prstGeom>
              <a:blipFill>
                <a:blip r:embed="rId4"/>
                <a:stretch>
                  <a:fillRect l="-1056"/>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BD37989B-9DC4-B573-F0AD-894463503E2E}"/>
              </a:ext>
            </a:extLst>
          </p:cNvPr>
          <p:cNvSpPr/>
          <p:nvPr/>
        </p:nvSpPr>
        <p:spPr>
          <a:xfrm>
            <a:off x="4001000" y="2286000"/>
            <a:ext cx="1637800" cy="38100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6E7C59E0-D992-775F-588C-62C6634E6ECF}"/>
              </a:ext>
            </a:extLst>
          </p:cNvPr>
          <p:cNvCxnSpPr/>
          <p:nvPr/>
        </p:nvCxnSpPr>
        <p:spPr>
          <a:xfrm flipH="1" flipV="1">
            <a:off x="2495550" y="4572000"/>
            <a:ext cx="2000250" cy="1066800"/>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2221523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4384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42137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4384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42137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4384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42137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4384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42137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Tree>
    <p:extLst>
      <p:ext uri="{BB962C8B-B14F-4D97-AF65-F5344CB8AC3E}">
        <p14:creationId xmlns:p14="http://schemas.microsoft.com/office/powerpoint/2010/main" val="33366246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009B0-C3B3-4372-8611-9599815018B5}"/>
            </a:ext>
          </a:extLst>
        </p:cNvPr>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919FC951-B8E8-5127-A904-DE8A7AF32B7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4384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DA3F89B-1168-673A-0662-D7E903AC24FB}"/>
              </a:ext>
            </a:extLst>
          </p:cNvPr>
          <p:cNvSpPr/>
          <p:nvPr/>
        </p:nvSpPr>
        <p:spPr>
          <a:xfrm>
            <a:off x="914400" y="42137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4DBDC790-C2DE-54FB-0690-FAADFEB2522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4384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0581061-96C1-8410-9D29-EB45FBCEAB2F}"/>
              </a:ext>
            </a:extLst>
          </p:cNvPr>
          <p:cNvSpPr/>
          <p:nvPr/>
        </p:nvSpPr>
        <p:spPr>
          <a:xfrm>
            <a:off x="2743200" y="42137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CB0CAEA0-4BD4-D1B6-4861-331017057E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4384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25794C8-869A-4446-ED77-AA84F07764F7}"/>
              </a:ext>
            </a:extLst>
          </p:cNvPr>
          <p:cNvSpPr/>
          <p:nvPr/>
        </p:nvSpPr>
        <p:spPr>
          <a:xfrm>
            <a:off x="4554139" y="42137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414EA962-7633-FF8E-D45A-CD621CE39C0C}"/>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4384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3731585-6367-DB65-4FDC-B99E58BC7526}"/>
              </a:ext>
            </a:extLst>
          </p:cNvPr>
          <p:cNvSpPr/>
          <p:nvPr/>
        </p:nvSpPr>
        <p:spPr>
          <a:xfrm>
            <a:off x="6479381" y="42137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C32EB4C7-5944-5D61-664F-D8ECDA4D36EC}"/>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95CDD5FF-CBDC-A4B1-03FE-A5241EEC062C}"/>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
        <p:nvSpPr>
          <p:cNvPr id="3" name="TextBox 2">
            <a:extLst>
              <a:ext uri="{FF2B5EF4-FFF2-40B4-BE49-F238E27FC236}">
                <a16:creationId xmlns:a16="http://schemas.microsoft.com/office/drawing/2014/main" id="{A78B2A05-8718-D264-3F91-B1C48EDD3534}"/>
              </a:ext>
            </a:extLst>
          </p:cNvPr>
          <p:cNvSpPr txBox="1"/>
          <p:nvPr/>
        </p:nvSpPr>
        <p:spPr>
          <a:xfrm>
            <a:off x="990600" y="4648200"/>
            <a:ext cx="1600200" cy="1169551"/>
          </a:xfrm>
          <a:prstGeom prst="rect">
            <a:avLst/>
          </a:prstGeom>
          <a:noFill/>
        </p:spPr>
        <p:txBody>
          <a:bodyPr wrap="square" rtlCol="0">
            <a:spAutoFit/>
          </a:bodyPr>
          <a:lstStyle/>
          <a:p>
            <a:r>
              <a:rPr lang="en-US" sz="1400" dirty="0"/>
              <a:t>Positions the agent can be in. </a:t>
            </a:r>
          </a:p>
          <a:p>
            <a:endParaRPr lang="en-US" sz="1400" dirty="0"/>
          </a:p>
          <a:p>
            <a:r>
              <a:rPr lang="en-US" sz="1400" dirty="0"/>
              <a:t>n = Number of white squares.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2A165D8-8BE5-9430-2C62-8F2EC4CF31CA}"/>
                  </a:ext>
                </a:extLst>
              </p:cNvPr>
              <p:cNvSpPr txBox="1"/>
              <p:nvPr/>
            </p:nvSpPr>
            <p:spPr>
              <a:xfrm>
                <a:off x="2693194" y="4648200"/>
                <a:ext cx="1860945" cy="2076402"/>
              </a:xfrm>
              <a:prstGeom prst="rect">
                <a:avLst/>
              </a:prstGeom>
              <a:noFill/>
            </p:spPr>
            <p:txBody>
              <a:bodyPr wrap="square" rtlCol="0">
                <a:spAutoFit/>
              </a:bodyPr>
              <a:lstStyle/>
              <a:p>
                <a:r>
                  <a:rPr lang="en-US" sz="1400" dirty="0"/>
                  <a:t>All arrangements with 8 queens on the board.</a:t>
                </a:r>
              </a:p>
              <a:p>
                <a:endParaRPr lang="en-US" sz="1400" dirty="0"/>
              </a:p>
              <a:p>
                <a14:m>
                  <m:oMath xmlns:m="http://schemas.openxmlformats.org/officeDocument/2006/math">
                    <m:r>
                      <a:rPr lang="en-US" sz="1400" i="1" dirty="0" smtClean="0">
                        <a:latin typeface="Cambria Math" panose="02040503050406030204" pitchFamily="18" charset="0"/>
                      </a:rPr>
                      <m:t>𝑛</m:t>
                    </m:r>
                    <m:r>
                      <a:rPr lang="en-US" sz="1400" i="1" dirty="0" smtClean="0">
                        <a:latin typeface="Cambria Math" panose="02040503050406030204" pitchFamily="18" charset="0"/>
                      </a:rPr>
                      <m:t> &lt;</m:t>
                    </m:r>
                    <m:sSup>
                      <m:sSupPr>
                        <m:ctrlPr>
                          <a:rPr lang="en-US" sz="1400" b="0" i="1" dirty="0" smtClean="0">
                            <a:latin typeface="Cambria Math" panose="02040503050406030204" pitchFamily="18" charset="0"/>
                          </a:rPr>
                        </m:ctrlPr>
                      </m:sSupPr>
                      <m:e>
                        <m:r>
                          <a:rPr lang="en-US" sz="1400" b="0" i="1" dirty="0" smtClean="0">
                            <a:latin typeface="Cambria Math" panose="02040503050406030204" pitchFamily="18" charset="0"/>
                          </a:rPr>
                          <m:t>2</m:t>
                        </m:r>
                      </m:e>
                      <m:sup>
                        <m:r>
                          <a:rPr lang="en-US" sz="1400" b="0" i="1" dirty="0" smtClean="0">
                            <a:latin typeface="Cambria Math" panose="02040503050406030204" pitchFamily="18" charset="0"/>
                          </a:rPr>
                          <m:t>64</m:t>
                        </m:r>
                      </m:sup>
                    </m:sSup>
                    <m:r>
                      <a:rPr lang="en-US" sz="1400" b="0" i="1" dirty="0" smtClean="0">
                        <a:latin typeface="Cambria Math" panose="02040503050406030204" pitchFamily="18" charset="0"/>
                      </a:rPr>
                      <m:t>≈1.8×</m:t>
                    </m:r>
                    <m:sSup>
                      <m:sSupPr>
                        <m:ctrlPr>
                          <a:rPr lang="en-US" sz="1400" b="0" i="1" dirty="0" smtClean="0">
                            <a:latin typeface="Cambria Math" panose="02040503050406030204" pitchFamily="18" charset="0"/>
                          </a:rPr>
                        </m:ctrlPr>
                      </m:sSupPr>
                      <m:e>
                        <m:r>
                          <a:rPr lang="en-US" sz="1400" b="0" i="1" dirty="0" smtClean="0">
                            <a:latin typeface="Cambria Math" panose="02040503050406030204" pitchFamily="18" charset="0"/>
                          </a:rPr>
                          <m:t>10</m:t>
                        </m:r>
                      </m:e>
                      <m:sup>
                        <m:r>
                          <a:rPr lang="en-US" sz="1400" b="0" i="1" dirty="0" smtClean="0">
                            <a:latin typeface="Cambria Math" panose="02040503050406030204" pitchFamily="18" charset="0"/>
                          </a:rPr>
                          <m:t>19</m:t>
                        </m:r>
                      </m:sup>
                    </m:sSup>
                  </m:oMath>
                </a14:m>
                <a:r>
                  <a:rPr lang="en-US" sz="1400" b="0" dirty="0"/>
                  <a:t>  </a:t>
                </a:r>
              </a:p>
              <a:p>
                <a:endParaRPr lang="en-US" sz="1400" b="0" dirty="0"/>
              </a:p>
              <a:p>
                <a:r>
                  <a:rPr lang="en-US" sz="1400" dirty="0"/>
                  <a:t>We can only have 8 queens</a:t>
                </a:r>
                <a:r>
                  <a:rPr lang="en-US" sz="1400" b="0" dirty="0"/>
                  <a:t>:</a:t>
                </a:r>
                <a:br>
                  <a:rPr lang="en-US" sz="1400" b="0" dirty="0"/>
                </a:br>
                <a14:m>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 </m:t>
                    </m:r>
                    <m:d>
                      <m:dPr>
                        <m:ctrlPr>
                          <a:rPr lang="en-US" sz="1400" b="0" i="1" smtClean="0">
                            <a:latin typeface="Cambria Math" panose="02040503050406030204" pitchFamily="18" charset="0"/>
                          </a:rPr>
                        </m:ctrlPr>
                      </m:dPr>
                      <m:e>
                        <m:f>
                          <m:fPr>
                            <m:type m:val="noBar"/>
                            <m:ctrlPr>
                              <a:rPr lang="en-US" sz="1400" b="0" i="1" smtClean="0">
                                <a:latin typeface="Cambria Math" panose="02040503050406030204" pitchFamily="18" charset="0"/>
                              </a:rPr>
                            </m:ctrlPr>
                          </m:fPr>
                          <m:num>
                            <m:r>
                              <a:rPr lang="en-US" sz="1400" b="0" i="1" smtClean="0">
                                <a:latin typeface="Cambria Math" panose="02040503050406030204" pitchFamily="18" charset="0"/>
                              </a:rPr>
                              <m:t>64</m:t>
                            </m:r>
                          </m:num>
                          <m:den>
                            <m:r>
                              <a:rPr lang="en-US" sz="1400" b="0" i="1" smtClean="0">
                                <a:latin typeface="Cambria Math" panose="02040503050406030204" pitchFamily="18" charset="0"/>
                              </a:rPr>
                              <m:t>8</m:t>
                            </m:r>
                          </m:den>
                        </m:f>
                      </m:e>
                    </m:d>
                    <m:r>
                      <a:rPr lang="en-US" sz="1400" b="0" i="1" smtClean="0">
                        <a:latin typeface="Cambria Math" panose="02040503050406030204" pitchFamily="18" charset="0"/>
                      </a:rPr>
                      <m:t>≈4.4×</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10</m:t>
                        </m:r>
                      </m:e>
                      <m:sup>
                        <m:r>
                          <a:rPr lang="en-US" sz="1400" b="0" i="1" smtClean="0">
                            <a:latin typeface="Cambria Math" panose="02040503050406030204" pitchFamily="18" charset="0"/>
                          </a:rPr>
                          <m:t>9</m:t>
                        </m:r>
                      </m:sup>
                    </m:sSup>
                  </m:oMath>
                </a14:m>
                <a:r>
                  <a:rPr lang="en-US" sz="1400" dirty="0"/>
                  <a:t> </a:t>
                </a:r>
              </a:p>
            </p:txBody>
          </p:sp>
        </mc:Choice>
        <mc:Fallback xmlns="">
          <p:sp>
            <p:nvSpPr>
              <p:cNvPr id="9" name="TextBox 8">
                <a:extLst>
                  <a:ext uri="{FF2B5EF4-FFF2-40B4-BE49-F238E27FC236}">
                    <a16:creationId xmlns:a16="http://schemas.microsoft.com/office/drawing/2014/main" id="{E2A165D8-8BE5-9430-2C62-8F2EC4CF31CA}"/>
                  </a:ext>
                </a:extLst>
              </p:cNvPr>
              <p:cNvSpPr txBox="1">
                <a:spLocks noRot="1" noChangeAspect="1" noMove="1" noResize="1" noEditPoints="1" noAdjustHandles="1" noChangeArrowheads="1" noChangeShapeType="1" noTextEdit="1"/>
              </p:cNvSpPr>
              <p:nvPr/>
            </p:nvSpPr>
            <p:spPr>
              <a:xfrm>
                <a:off x="2693194" y="4648200"/>
                <a:ext cx="1860945" cy="2076402"/>
              </a:xfrm>
              <a:prstGeom prst="rect">
                <a:avLst/>
              </a:prstGeom>
              <a:blipFill>
                <a:blip r:embed="rId7"/>
                <a:stretch>
                  <a:fillRect l="-984" t="-5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0027BE1-A7EB-7C07-29B2-A714C3981D16}"/>
                  </a:ext>
                </a:extLst>
              </p:cNvPr>
              <p:cNvSpPr txBox="1"/>
              <p:nvPr/>
            </p:nvSpPr>
            <p:spPr>
              <a:xfrm>
                <a:off x="4720830" y="4648200"/>
                <a:ext cx="1600200" cy="2003754"/>
              </a:xfrm>
              <a:prstGeom prst="rect">
                <a:avLst/>
              </a:prstGeom>
              <a:noFill/>
            </p:spPr>
            <p:txBody>
              <a:bodyPr wrap="square" rtlCol="0">
                <a:spAutoFit/>
              </a:bodyPr>
              <a:lstStyle/>
              <a:p>
                <a:r>
                  <a:rPr lang="en-US" sz="1400" dirty="0"/>
                  <a:t>All arrangements of 9 elements.</a:t>
                </a:r>
              </a:p>
              <a:p>
                <a:endParaRPr lang="en-US" sz="1400" dirty="0"/>
              </a:p>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𝑛</m:t>
                      </m:r>
                      <m:r>
                        <a:rPr lang="en-US" sz="1400" b="0" i="1" dirty="0" smtClean="0">
                          <a:latin typeface="Cambria Math" panose="02040503050406030204" pitchFamily="18" charset="0"/>
                        </a:rPr>
                        <m:t>≤9!</m:t>
                      </m:r>
                    </m:oMath>
                  </m:oMathPara>
                </a14:m>
                <a:endParaRPr lang="en-US" sz="1400" b="0" dirty="0"/>
              </a:p>
              <a:p>
                <a:pPr/>
                <a:br>
                  <a:rPr lang="en-US" sz="1400" b="0" dirty="0"/>
                </a:br>
                <a:r>
                  <a:rPr lang="en-US" sz="1400" b="0" dirty="0"/>
                  <a:t>Half is unreachable:</a:t>
                </a:r>
                <a:br>
                  <a:rPr lang="en-US" sz="1400" b="0" dirty="0"/>
                </a:b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9!</m:t>
                          </m:r>
                        </m:num>
                        <m:den>
                          <m:r>
                            <a:rPr lang="en-US" sz="1400" b="0" i="1" smtClean="0">
                              <a:latin typeface="Cambria Math" panose="02040503050406030204" pitchFamily="18" charset="0"/>
                            </a:rPr>
                            <m:t>2</m:t>
                          </m:r>
                        </m:den>
                      </m:f>
                      <m:r>
                        <a:rPr lang="en-US" sz="1400" b="0" i="1" smtClean="0">
                          <a:latin typeface="Cambria Math" panose="02040503050406030204" pitchFamily="18" charset="0"/>
                        </a:rPr>
                        <m:t>=</m:t>
                      </m:r>
                      <m:r>
                        <a:rPr lang="en-US" sz="1400" i="1" dirty="0">
                          <a:latin typeface="Cambria Math" panose="02040503050406030204" pitchFamily="18" charset="0"/>
                        </a:rPr>
                        <m:t>181,440</m:t>
                      </m:r>
                    </m:oMath>
                  </m:oMathPara>
                </a14:m>
                <a:endParaRPr lang="en-US" sz="1400" dirty="0"/>
              </a:p>
            </p:txBody>
          </p:sp>
        </mc:Choice>
        <mc:Fallback xmlns="">
          <p:sp>
            <p:nvSpPr>
              <p:cNvPr id="10" name="TextBox 9">
                <a:extLst>
                  <a:ext uri="{FF2B5EF4-FFF2-40B4-BE49-F238E27FC236}">
                    <a16:creationId xmlns:a16="http://schemas.microsoft.com/office/drawing/2014/main" id="{80027BE1-A7EB-7C07-29B2-A714C3981D16}"/>
                  </a:ext>
                </a:extLst>
              </p:cNvPr>
              <p:cNvSpPr txBox="1">
                <a:spLocks noRot="1" noChangeAspect="1" noMove="1" noResize="1" noEditPoints="1" noAdjustHandles="1" noChangeArrowheads="1" noChangeShapeType="1" noTextEdit="1"/>
              </p:cNvSpPr>
              <p:nvPr/>
            </p:nvSpPr>
            <p:spPr>
              <a:xfrm>
                <a:off x="4720830" y="4648200"/>
                <a:ext cx="1600200" cy="2003754"/>
              </a:xfrm>
              <a:prstGeom prst="rect">
                <a:avLst/>
              </a:prstGeom>
              <a:blipFill>
                <a:blip r:embed="rId8"/>
                <a:stretch>
                  <a:fillRect l="-1141" t="-6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7531B30-85E0-5207-115C-CF4ED7E58208}"/>
                  </a:ext>
                </a:extLst>
              </p:cNvPr>
              <p:cNvSpPr txBox="1"/>
              <p:nvPr/>
            </p:nvSpPr>
            <p:spPr>
              <a:xfrm>
                <a:off x="6558096" y="4672093"/>
                <a:ext cx="1823903" cy="1384995"/>
              </a:xfrm>
              <a:prstGeom prst="rect">
                <a:avLst/>
              </a:prstGeom>
              <a:noFill/>
            </p:spPr>
            <p:txBody>
              <a:bodyPr wrap="square" rtlCol="0">
                <a:spAutoFit/>
              </a:bodyPr>
              <a:lstStyle/>
              <a:p>
                <a:r>
                  <a:rPr lang="en-US" sz="1400" dirty="0"/>
                  <a:t>All possible boards.</a:t>
                </a:r>
              </a:p>
              <a:p>
                <a:pPr/>
                <a:br>
                  <a:rPr lang="en-US" sz="1400" b="0" dirty="0"/>
                </a:b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&lt;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3</m:t>
                          </m:r>
                        </m:e>
                        <m:sup>
                          <m:r>
                            <a:rPr lang="en-US" sz="1400" b="0" i="1" smtClean="0">
                              <a:latin typeface="Cambria Math" panose="02040503050406030204" pitchFamily="18" charset="0"/>
                            </a:rPr>
                            <m:t>9</m:t>
                          </m:r>
                        </m:sup>
                      </m:sSup>
                      <m:r>
                        <a:rPr lang="en-US" sz="1400" b="0" i="1" smtClean="0">
                          <a:latin typeface="Cambria Math" panose="02040503050406030204" pitchFamily="18" charset="0"/>
                        </a:rPr>
                        <m:t>=19,683</m:t>
                      </m:r>
                    </m:oMath>
                  </m:oMathPara>
                </a14:m>
                <a:endParaRPr lang="en-US" sz="1400" dirty="0"/>
              </a:p>
              <a:p>
                <a:endParaRPr lang="en-US" sz="1400" dirty="0"/>
              </a:p>
              <a:p>
                <a:r>
                  <a:rPr lang="en-US" sz="1400" dirty="0"/>
                  <a:t>Many boards are not legal (e.g., all x’s)</a:t>
                </a:r>
              </a:p>
            </p:txBody>
          </p:sp>
        </mc:Choice>
        <mc:Fallback xmlns="">
          <p:sp>
            <p:nvSpPr>
              <p:cNvPr id="11" name="TextBox 10">
                <a:extLst>
                  <a:ext uri="{FF2B5EF4-FFF2-40B4-BE49-F238E27FC236}">
                    <a16:creationId xmlns:a16="http://schemas.microsoft.com/office/drawing/2014/main" id="{27531B30-85E0-5207-115C-CF4ED7E58208}"/>
                  </a:ext>
                </a:extLst>
              </p:cNvPr>
              <p:cNvSpPr txBox="1">
                <a:spLocks noRot="1" noChangeAspect="1" noMove="1" noResize="1" noEditPoints="1" noAdjustHandles="1" noChangeArrowheads="1" noChangeShapeType="1" noTextEdit="1"/>
              </p:cNvSpPr>
              <p:nvPr/>
            </p:nvSpPr>
            <p:spPr>
              <a:xfrm>
                <a:off x="6558096" y="4672093"/>
                <a:ext cx="1823903" cy="1384995"/>
              </a:xfrm>
              <a:prstGeom prst="rect">
                <a:avLst/>
              </a:prstGeom>
              <a:blipFill>
                <a:blip r:embed="rId9"/>
                <a:stretch>
                  <a:fillRect l="-1003" t="-439" b="-3509"/>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3D01DA36-F4F3-A135-DF09-7FB207F88BFC}"/>
              </a:ext>
            </a:extLst>
          </p:cNvPr>
          <p:cNvCxnSpPr/>
          <p:nvPr/>
        </p:nvCxnSpPr>
        <p:spPr>
          <a:xfrm>
            <a:off x="2693194" y="46482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8CF66C1F-4B47-8B1B-8497-94886E691E2B}"/>
              </a:ext>
            </a:extLst>
          </p:cNvPr>
          <p:cNvCxnSpPr/>
          <p:nvPr/>
        </p:nvCxnSpPr>
        <p:spPr>
          <a:xfrm>
            <a:off x="4554139" y="46482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82AC0B37-DD12-F003-69A2-759148500B35}"/>
              </a:ext>
            </a:extLst>
          </p:cNvPr>
          <p:cNvCxnSpPr/>
          <p:nvPr/>
        </p:nvCxnSpPr>
        <p:spPr>
          <a:xfrm>
            <a:off x="6479381" y="46482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842741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hoose A Path Stock Photos And Images - 123RF">
            <a:extLst>
              <a:ext uri="{FF2B5EF4-FFF2-40B4-BE49-F238E27FC236}">
                <a16:creationId xmlns:a16="http://schemas.microsoft.com/office/drawing/2014/main" id="{5C15033E-E7BC-49C3-9A52-69C05C52AA22}"/>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143000" y="131762"/>
            <a:ext cx="6858000" cy="1011238"/>
          </a:xfrm>
        </p:spPr>
        <p:txBody>
          <a:bodyPr vert="horz" lIns="91440" tIns="45720" rIns="91440" bIns="45720" rtlCol="0" anchor="b">
            <a:normAutofit/>
          </a:bodyPr>
          <a:lstStyle/>
          <a:p>
            <a:pPr algn="ctr" defTabSz="914400"/>
            <a:r>
              <a:rPr lang="en-US" sz="6000" b="1" dirty="0">
                <a:solidFill>
                  <a:srgbClr val="FFFFFF"/>
                </a:solidFill>
              </a:rPr>
              <a:t>Uninformed Search</a:t>
            </a:r>
          </a:p>
        </p:txBody>
      </p:sp>
    </p:spTree>
    <p:extLst>
      <p:ext uri="{BB962C8B-B14F-4D97-AF65-F5344CB8AC3E}">
        <p14:creationId xmlns:p14="http://schemas.microsoft.com/office/powerpoint/2010/main" val="379058558"/>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Uninformed search strategies</a:t>
            </a:r>
          </a:p>
        </p:txBody>
      </p:sp>
      <p:sp>
        <p:nvSpPr>
          <p:cNvPr id="25603" name="Rectangle 3"/>
          <p:cNvSpPr>
            <a:spLocks noGrp="1" noChangeArrowheads="1"/>
          </p:cNvSpPr>
          <p:nvPr>
            <p:ph idx="1"/>
          </p:nvPr>
        </p:nvSpPr>
        <p:spPr/>
        <p:txBody>
          <a:bodyPr>
            <a:normAutofit/>
          </a:bodyPr>
          <a:lstStyle/>
          <a:p>
            <a:pPr marL="0" indent="0">
              <a:buNone/>
            </a:pPr>
            <a:r>
              <a:rPr lang="en-US" dirty="0"/>
              <a:t>The search algorithm/agent is </a:t>
            </a:r>
            <a:r>
              <a:rPr lang="en-US" b="1" dirty="0"/>
              <a:t>not</a:t>
            </a:r>
            <a:r>
              <a:rPr lang="en-US" dirty="0"/>
              <a:t> provided information about how close a state is to the goal state.</a:t>
            </a:r>
          </a:p>
          <a:p>
            <a:pPr marL="0" indent="0">
              <a:buNone/>
            </a:pPr>
            <a:endParaRPr lang="en-US" dirty="0"/>
          </a:p>
          <a:p>
            <a:pPr marL="0" indent="0">
              <a:buNone/>
            </a:pPr>
            <a:r>
              <a:rPr lang="en-US" dirty="0"/>
              <a:t>It blindly searches following a simple strategy until it finds the goal state by chance.</a:t>
            </a:r>
          </a:p>
          <a:p>
            <a:endParaRPr lang="en-US" dirty="0"/>
          </a:p>
          <a:p>
            <a:pPr marL="0" indent="0">
              <a:buNone/>
            </a:pPr>
            <a:r>
              <a:rPr lang="en-US" dirty="0"/>
              <a:t>Search strategies we will discuss:</a:t>
            </a:r>
          </a:p>
        </p:txBody>
      </p:sp>
      <p:graphicFrame>
        <p:nvGraphicFramePr>
          <p:cNvPr id="3" name="Diagram 2">
            <a:extLst>
              <a:ext uri="{FF2B5EF4-FFF2-40B4-BE49-F238E27FC236}">
                <a16:creationId xmlns:a16="http://schemas.microsoft.com/office/drawing/2014/main" id="{D6680C34-D93C-403C-818C-20160E9B7304}"/>
              </a:ext>
            </a:extLst>
          </p:cNvPr>
          <p:cNvGraphicFramePr/>
          <p:nvPr>
            <p:extLst>
              <p:ext uri="{D42A27DB-BD31-4B8C-83A1-F6EECF244321}">
                <p14:modId xmlns:p14="http://schemas.microsoft.com/office/powerpoint/2010/main" val="2910787677"/>
              </p:ext>
            </p:extLst>
          </p:nvPr>
        </p:nvGraphicFramePr>
        <p:xfrm>
          <a:off x="2819400" y="4648200"/>
          <a:ext cx="3505200" cy="1200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200"/>
            <a:ext cx="8229600" cy="4525963"/>
          </a:xfrm>
        </p:spPr>
        <p:txBody>
          <a:bodyPr>
            <a:normAutofit/>
          </a:bodyPr>
          <a:lstStyle/>
          <a:p>
            <a:r>
              <a:rPr lang="en-US" sz="2200" dirty="0"/>
              <a:t>We will consider the problem of designing </a:t>
            </a:r>
            <a:r>
              <a:rPr lang="en-US" sz="2200" b="1" dirty="0">
                <a:solidFill>
                  <a:srgbClr val="FF0000"/>
                </a:solidFill>
              </a:rPr>
              <a:t>goal-based agents</a:t>
            </a:r>
            <a:r>
              <a:rPr lang="en-US" sz="2200" dirty="0"/>
              <a:t> in </a:t>
            </a:r>
            <a:r>
              <a:rPr lang="en-US" sz="2200" b="1" dirty="0">
                <a:solidFill>
                  <a:srgbClr val="FF0000"/>
                </a:solidFill>
              </a:rPr>
              <a:t>known</a:t>
            </a:r>
            <a:r>
              <a:rPr lang="en-US" sz="2200" dirty="0">
                <a:solidFill>
                  <a:srgbClr val="FF0000"/>
                </a:solidFill>
              </a:rPr>
              <a:t>, </a:t>
            </a:r>
            <a:r>
              <a:rPr lang="en-US" sz="2200" b="1" dirty="0">
                <a:solidFill>
                  <a:srgbClr val="FF0000"/>
                </a:solidFill>
              </a:rPr>
              <a:t>fully observable, and deterministic </a:t>
            </a:r>
            <a:r>
              <a:rPr lang="en-US" sz="2200" dirty="0"/>
              <a:t>environments.</a:t>
            </a:r>
          </a:p>
          <a:p>
            <a:r>
              <a:rPr lang="en-US" sz="2200" dirty="0"/>
              <a:t>Example environment:</a:t>
            </a:r>
          </a:p>
        </p:txBody>
      </p:sp>
      <p:pic>
        <p:nvPicPr>
          <p:cNvPr id="10"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11" name="Down Arrow 10"/>
          <p:cNvSpPr/>
          <p:nvPr/>
        </p:nvSpPr>
        <p:spPr>
          <a:xfrm>
            <a:off x="3236805" y="2977742"/>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74316" y="2599890"/>
            <a:ext cx="889451" cy="369332"/>
          </a:xfrm>
          <a:prstGeom prst="rect">
            <a:avLst/>
          </a:prstGeom>
          <a:noFill/>
        </p:spPr>
        <p:txBody>
          <a:bodyPr wrap="square" rtlCol="0">
            <a:spAutoFit/>
          </a:bodyPr>
          <a:lstStyle/>
          <a:p>
            <a:r>
              <a:rPr lang="en-US" dirty="0"/>
              <a:t>Start</a:t>
            </a:r>
          </a:p>
        </p:txBody>
      </p:sp>
      <p:sp>
        <p:nvSpPr>
          <p:cNvPr id="13" name="Down Arrow 12"/>
          <p:cNvSpPr/>
          <p:nvPr/>
        </p:nvSpPr>
        <p:spPr>
          <a:xfrm rot="5400000">
            <a:off x="6141288" y="5882279"/>
            <a:ext cx="166914" cy="21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349549" y="5791200"/>
            <a:ext cx="889451" cy="369332"/>
          </a:xfrm>
          <a:prstGeom prst="rect">
            <a:avLst/>
          </a:prstGeom>
          <a:noFill/>
        </p:spPr>
        <p:txBody>
          <a:bodyPr wrap="square" rtlCol="0">
            <a:spAutoFit/>
          </a:bodyPr>
          <a:lstStyle/>
          <a:p>
            <a:r>
              <a:rPr lang="en-US" dirty="0"/>
              <a:t>Exit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12" grpId="0"/>
      <p:bldP spid="13" grpId="0" animBg="1"/>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Breadth-first search (BFS)</a:t>
            </a:r>
          </a:p>
        </p:txBody>
      </p:sp>
      <p:sp>
        <p:nvSpPr>
          <p:cNvPr id="25603" name="Rectangle 3"/>
          <p:cNvSpPr>
            <a:spLocks noGrp="1" noChangeArrowheads="1"/>
          </p:cNvSpPr>
          <p:nvPr>
            <p:ph idx="1"/>
          </p:nvPr>
        </p:nvSpPr>
        <p:spPr>
          <a:xfrm>
            <a:off x="628650" y="1825625"/>
            <a:ext cx="7886700" cy="820303"/>
          </a:xfrm>
        </p:spPr>
        <p:txBody>
          <a:bodyPr>
            <a:normAutofit/>
          </a:bodyPr>
          <a:lstStyle/>
          <a:p>
            <a:pPr marL="0" indent="0">
              <a:buNone/>
            </a:pPr>
            <a:r>
              <a:rPr lang="en-US" b="1" dirty="0"/>
              <a:t>Expansion rule: </a:t>
            </a:r>
            <a:r>
              <a:rPr lang="en-US" dirty="0"/>
              <a:t>Expand shallowest unexpanded node in the frontier (=</a:t>
            </a:r>
            <a:r>
              <a:rPr lang="en-US" b="1" dirty="0"/>
              <a:t>FIFO</a:t>
            </a:r>
            <a:r>
              <a:rPr lang="en-US" dirty="0"/>
              <a:t>). </a:t>
            </a:r>
          </a:p>
        </p:txBody>
      </p:sp>
      <p:pic>
        <p:nvPicPr>
          <p:cNvPr id="2" name="Picture 1">
            <a:extLst>
              <a:ext uri="{FF2B5EF4-FFF2-40B4-BE49-F238E27FC236}">
                <a16:creationId xmlns:a16="http://schemas.microsoft.com/office/drawing/2014/main" id="{50478804-D19B-42CB-9174-573046574EBF}"/>
              </a:ext>
            </a:extLst>
          </p:cNvPr>
          <p:cNvPicPr>
            <a:picLocks noChangeAspect="1"/>
          </p:cNvPicPr>
          <p:nvPr/>
        </p:nvPicPr>
        <p:blipFill>
          <a:blip r:embed="rId3"/>
          <a:stretch>
            <a:fillRect/>
          </a:stretch>
        </p:blipFill>
        <p:spPr>
          <a:xfrm>
            <a:off x="254062" y="2514600"/>
            <a:ext cx="8635876" cy="2047906"/>
          </a:xfrm>
          <a:prstGeom prst="rect">
            <a:avLst/>
          </a:prstGeom>
        </p:spPr>
      </p:pic>
      <p:sp>
        <p:nvSpPr>
          <p:cNvPr id="3" name="Rectangle 2">
            <a:extLst>
              <a:ext uri="{FF2B5EF4-FFF2-40B4-BE49-F238E27FC236}">
                <a16:creationId xmlns:a16="http://schemas.microsoft.com/office/drawing/2014/main" id="{6586C735-C78E-442B-A9DB-C9383AB15207}"/>
              </a:ext>
            </a:extLst>
          </p:cNvPr>
          <p:cNvSpPr/>
          <p:nvPr/>
        </p:nvSpPr>
        <p:spPr>
          <a:xfrm>
            <a:off x="533400" y="4745471"/>
            <a:ext cx="7981950" cy="2031325"/>
          </a:xfrm>
          <a:prstGeom prst="rect">
            <a:avLst/>
          </a:prstGeom>
        </p:spPr>
        <p:txBody>
          <a:bodyPr wrap="square">
            <a:spAutoFit/>
          </a:bodyPr>
          <a:lstStyle/>
          <a:p>
            <a:r>
              <a:rPr lang="en-US" b="1" dirty="0"/>
              <a:t>Data Structures</a:t>
            </a:r>
          </a:p>
          <a:p>
            <a:pPr marL="285750" indent="-285750">
              <a:buFont typeface="Arial" panose="020B0604020202020204" pitchFamily="34" charset="0"/>
              <a:buChar char="•"/>
            </a:pPr>
            <a:r>
              <a:rPr lang="en-US" b="1" dirty="0"/>
              <a:t>Frontier </a:t>
            </a:r>
            <a:r>
              <a:rPr lang="en-US" dirty="0"/>
              <a:t>data structure: holds references to the green nodes (green) and is implemented as a FIFO </a:t>
            </a:r>
            <a:r>
              <a:rPr lang="en-US" b="1" dirty="0"/>
              <a:t>queue</a:t>
            </a:r>
            <a:r>
              <a:rPr lang="en-US" dirty="0"/>
              <a:t>.</a:t>
            </a:r>
          </a:p>
          <a:p>
            <a:pPr marL="285750" indent="-285750">
              <a:buFont typeface="Arial" panose="020B0604020202020204" pitchFamily="34" charset="0"/>
              <a:buChar char="•"/>
            </a:pPr>
            <a:r>
              <a:rPr lang="en-US" b="1" dirty="0"/>
              <a:t>Reached</a:t>
            </a:r>
            <a:r>
              <a:rPr lang="en-US" dirty="0"/>
              <a:t> data structure: holds references to all visited nodes (gray and green) and is used to prevent visiting nodes more than once (cycle checking).</a:t>
            </a:r>
          </a:p>
          <a:p>
            <a:pPr marL="285750" indent="-285750">
              <a:buFont typeface="Arial" panose="020B0604020202020204" pitchFamily="34" charset="0"/>
              <a:buChar char="•"/>
            </a:pPr>
            <a:r>
              <a:rPr lang="en-US" dirty="0"/>
              <a:t>Builds a</a:t>
            </a:r>
            <a:r>
              <a:rPr lang="en-US" b="1" dirty="0"/>
              <a:t> tree </a:t>
            </a:r>
            <a:r>
              <a:rPr lang="en-US" dirty="0"/>
              <a:t>with links from parent to child.</a:t>
            </a:r>
            <a:endParaRPr lang="en-US" b="1" dirty="0"/>
          </a:p>
          <a:p>
            <a:endParaRPr lang="en-US" dirty="0"/>
          </a:p>
        </p:txBody>
      </p:sp>
    </p:spTree>
    <p:extLst>
      <p:ext uri="{BB962C8B-B14F-4D97-AF65-F5344CB8AC3E}">
        <p14:creationId xmlns:p14="http://schemas.microsoft.com/office/powerpoint/2010/main" val="3460953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BFS</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p:txBody>
          <a:bodyPr/>
          <a:lstStyle/>
          <a:p>
            <a:fld id="{E97C47EE-1537-423B-A9B2-96D7BC867AC1}" type="slidenum">
              <a:rPr lang="en-US" smtClean="0"/>
              <a:t>31</a:t>
            </a:fld>
            <a:endParaRPr lang="en-US"/>
          </a:p>
        </p:txBody>
      </p:sp>
      <p:pic>
        <p:nvPicPr>
          <p:cNvPr id="8" name="Picture 7">
            <a:extLst>
              <a:ext uri="{FF2B5EF4-FFF2-40B4-BE49-F238E27FC236}">
                <a16:creationId xmlns:a16="http://schemas.microsoft.com/office/drawing/2014/main" id="{0445D743-DD23-48C7-BA32-92F6DD07F4DC}"/>
              </a:ext>
            </a:extLst>
          </p:cNvPr>
          <p:cNvPicPr>
            <a:picLocks noChangeAspect="1"/>
          </p:cNvPicPr>
          <p:nvPr/>
        </p:nvPicPr>
        <p:blipFill>
          <a:blip r:embed="rId2"/>
          <a:stretch>
            <a:fillRect/>
          </a:stretch>
        </p:blipFill>
        <p:spPr>
          <a:xfrm>
            <a:off x="381000" y="2133601"/>
            <a:ext cx="7682555" cy="3657599"/>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5571134" y="4911032"/>
            <a:ext cx="3191866" cy="1162743"/>
          </a:xfrm>
          <a:prstGeom prst="wedgeRoundRectCallout">
            <a:avLst>
              <a:gd name="adj1" fmla="val -110522"/>
              <a:gd name="adj2" fmla="val -607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reached</a:t>
            </a:r>
            <a:r>
              <a:rPr lang="en-US" dirty="0"/>
              <a:t> makes sure we do not visit nodes twice (e.g., in a cycle or a redundant path). Fast lookup is important.</a:t>
            </a:r>
          </a:p>
        </p:txBody>
      </p:sp>
      <p:sp>
        <p:nvSpPr>
          <p:cNvPr id="9" name="Speech Bubble: Rectangle with Corners Rounded 8">
            <a:extLst>
              <a:ext uri="{FF2B5EF4-FFF2-40B4-BE49-F238E27FC236}">
                <a16:creationId xmlns:a16="http://schemas.microsoft.com/office/drawing/2014/main" id="{EE9CAB1B-2075-4624-BD89-9EDD8A7CABB3}"/>
              </a:ext>
            </a:extLst>
          </p:cNvPr>
          <p:cNvSpPr/>
          <p:nvPr/>
        </p:nvSpPr>
        <p:spPr>
          <a:xfrm>
            <a:off x="5593436" y="3271923"/>
            <a:ext cx="3191866" cy="766677"/>
          </a:xfrm>
          <a:prstGeom prst="wedgeRoundRectCallout">
            <a:avLst>
              <a:gd name="adj1" fmla="val -115763"/>
              <a:gd name="adj2" fmla="val 401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Expand </a:t>
            </a:r>
            <a:r>
              <a:rPr lang="en-US" dirty="0"/>
              <a:t>adds the next level below node to the search tree.</a:t>
            </a:r>
            <a:r>
              <a:rPr lang="en-US" i="1" dirty="0"/>
              <a:t> </a:t>
            </a:r>
            <a:endParaRPr lang="en-US" dirty="0"/>
          </a:p>
        </p:txBody>
      </p:sp>
      <p:sp>
        <p:nvSpPr>
          <p:cNvPr id="3" name="Rectangle 2">
            <a:extLst>
              <a:ext uri="{FF2B5EF4-FFF2-40B4-BE49-F238E27FC236}">
                <a16:creationId xmlns:a16="http://schemas.microsoft.com/office/drawing/2014/main" id="{0DDCC928-4A9A-518D-B6BC-328D34F5733A}"/>
              </a:ext>
            </a:extLst>
          </p:cNvPr>
          <p:cNvSpPr/>
          <p:nvPr/>
        </p:nvSpPr>
        <p:spPr>
          <a:xfrm>
            <a:off x="1981200" y="29718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21067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Expanding the search tree</a:t>
            </a:r>
          </a:p>
        </p:txBody>
      </p:sp>
      <p:sp>
        <p:nvSpPr>
          <p:cNvPr id="7" name="Content Placeholder 6">
            <a:extLst>
              <a:ext uri="{FF2B5EF4-FFF2-40B4-BE49-F238E27FC236}">
                <a16:creationId xmlns:a16="http://schemas.microsoft.com/office/drawing/2014/main" id="{0A021354-63AE-4594-BEF3-6E20F5FE68F1}"/>
              </a:ext>
            </a:extLst>
          </p:cNvPr>
          <p:cNvSpPr>
            <a:spLocks noGrp="1"/>
          </p:cNvSpPr>
          <p:nvPr>
            <p:ph idx="1"/>
          </p:nvPr>
        </p:nvSpPr>
        <p:spPr>
          <a:xfrm>
            <a:off x="628650" y="1825625"/>
            <a:ext cx="7886700" cy="2126830"/>
          </a:xfrm>
        </p:spPr>
        <p:txBody>
          <a:bodyPr>
            <a:normAutofit lnSpcReduction="10000"/>
          </a:bodyPr>
          <a:lstStyle/>
          <a:p>
            <a:r>
              <a:rPr lang="en-US" dirty="0"/>
              <a:t>AI tree search creates the search tree while searching.</a:t>
            </a:r>
          </a:p>
          <a:p>
            <a:r>
              <a:rPr lang="en-US" dirty="0"/>
              <a:t>The EXPAND function uses the current search tree node (i.e., current state) and the problem description to create new nodes for all reachable states.</a:t>
            </a:r>
          </a:p>
          <a:p>
            <a:r>
              <a:rPr lang="en-US" dirty="0"/>
              <a:t>It tries all actions in the current state by checking the transition function (RESULTS) and then returns a list of new nodes for the frontier.</a:t>
            </a:r>
          </a:p>
        </p:txBody>
      </p:sp>
      <p:pic>
        <p:nvPicPr>
          <p:cNvPr id="4" name="Picture 3">
            <a:extLst>
              <a:ext uri="{FF2B5EF4-FFF2-40B4-BE49-F238E27FC236}">
                <a16:creationId xmlns:a16="http://schemas.microsoft.com/office/drawing/2014/main" id="{3A7DE6D3-9BDA-490E-B2A7-C931837A3BE7}"/>
              </a:ext>
            </a:extLst>
          </p:cNvPr>
          <p:cNvPicPr>
            <a:picLocks noChangeAspect="1"/>
          </p:cNvPicPr>
          <p:nvPr/>
        </p:nvPicPr>
        <p:blipFill>
          <a:blip r:embed="rId2"/>
          <a:stretch>
            <a:fillRect/>
          </a:stretch>
        </p:blipFill>
        <p:spPr>
          <a:xfrm>
            <a:off x="337495" y="4466112"/>
            <a:ext cx="7682556" cy="1782288"/>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2243B95F-BA60-4A10-B6FF-70AE91F5757E}"/>
              </a:ext>
            </a:extLst>
          </p:cNvPr>
          <p:cNvSpPr/>
          <p:nvPr/>
        </p:nvSpPr>
        <p:spPr>
          <a:xfrm>
            <a:off x="6433130" y="3952455"/>
            <a:ext cx="2329870" cy="1661420"/>
          </a:xfrm>
          <a:prstGeom prst="wedgeRoundRectCallout">
            <a:avLst>
              <a:gd name="adj1" fmla="val -63829"/>
              <a:gd name="adj2" fmla="val 613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structure for the search tree. </a:t>
            </a:r>
            <a:br>
              <a:rPr lang="en-US" dirty="0"/>
            </a:br>
            <a:r>
              <a:rPr lang="en-US" dirty="0"/>
              <a:t>Yield can also be implemented by returning a list of Nodes.</a:t>
            </a:r>
          </a:p>
        </p:txBody>
      </p:sp>
      <p:sp>
        <p:nvSpPr>
          <p:cNvPr id="11" name="Speech Bubble: Rectangle with Corners Rounded 10">
            <a:extLst>
              <a:ext uri="{FF2B5EF4-FFF2-40B4-BE49-F238E27FC236}">
                <a16:creationId xmlns:a16="http://schemas.microsoft.com/office/drawing/2014/main" id="{39AE98EB-D134-4211-9F36-07A3F674F944}"/>
              </a:ext>
            </a:extLst>
          </p:cNvPr>
          <p:cNvSpPr/>
          <p:nvPr/>
        </p:nvSpPr>
        <p:spPr>
          <a:xfrm>
            <a:off x="4743450" y="4819506"/>
            <a:ext cx="1207507" cy="637206"/>
          </a:xfrm>
          <a:prstGeom prst="wedgeRoundRectCallout">
            <a:avLst>
              <a:gd name="adj1" fmla="val -132532"/>
              <a:gd name="adj2" fmla="val 368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Transition function</a:t>
            </a:r>
          </a:p>
        </p:txBody>
      </p:sp>
    </p:spTree>
    <p:extLst>
      <p:ext uri="{BB962C8B-B14F-4D97-AF65-F5344CB8AC3E}">
        <p14:creationId xmlns:p14="http://schemas.microsoft.com/office/powerpoint/2010/main" val="17882064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z="4000" dirty="0"/>
              <a:t>Properties of Breadth-first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normAutofit fontScale="70000" lnSpcReduction="20000"/>
              </a:bodyPr>
              <a:lstStyle/>
              <a:p>
                <a:pPr>
                  <a:lnSpc>
                    <a:spcPct val="90000"/>
                  </a:lnSpc>
                </a:pPr>
                <a:r>
                  <a:rPr lang="en-US" sz="2800" b="1" dirty="0">
                    <a:solidFill>
                      <a:srgbClr val="FF0000"/>
                    </a:solidFill>
                  </a:rPr>
                  <a:t>Complete? </a:t>
                </a:r>
              </a:p>
              <a:p>
                <a:pPr lvl="1">
                  <a:lnSpc>
                    <a:spcPct val="90000"/>
                  </a:lnSpc>
                  <a:buNone/>
                </a:pPr>
                <a:r>
                  <a:rPr lang="en-US" sz="2400" dirty="0"/>
                  <a:t>Yes</a:t>
                </a:r>
              </a:p>
              <a:p>
                <a:pPr>
                  <a:lnSpc>
                    <a:spcPct val="90000"/>
                  </a:lnSpc>
                </a:pPr>
                <a:endParaRPr lang="en-US" sz="2800" b="1" dirty="0">
                  <a:solidFill>
                    <a:srgbClr val="FF0000"/>
                  </a:solidFill>
                </a:endParaRPr>
              </a:p>
              <a:p>
                <a:pPr>
                  <a:lnSpc>
                    <a:spcPct val="90000"/>
                  </a:lnSpc>
                </a:pPr>
                <a:r>
                  <a:rPr lang="en-US" sz="2800" b="1" dirty="0">
                    <a:solidFill>
                      <a:srgbClr val="FF0000"/>
                    </a:solidFill>
                  </a:rPr>
                  <a:t>Optimal? </a:t>
                </a:r>
              </a:p>
              <a:p>
                <a:pPr lvl="1">
                  <a:lnSpc>
                    <a:spcPct val="90000"/>
                  </a:lnSpc>
                  <a:buNone/>
                </a:pPr>
                <a:r>
                  <a:rPr lang="en-US" sz="2400" dirty="0"/>
                  <a:t>Yes – if cost is the same per step (action). Otherwise: Use uniform-cost search. </a:t>
                </a:r>
              </a:p>
              <a:p>
                <a:pPr>
                  <a:lnSpc>
                    <a:spcPct val="90000"/>
                  </a:lnSpc>
                </a:pPr>
                <a:endParaRPr lang="en-US" sz="2800" b="1" dirty="0">
                  <a:solidFill>
                    <a:srgbClr val="FF0000"/>
                  </a:solidFill>
                </a:endParaRPr>
              </a:p>
              <a:p>
                <a:pPr>
                  <a:lnSpc>
                    <a:spcPct val="90000"/>
                  </a:lnSpc>
                </a:pPr>
                <a:r>
                  <a:rPr lang="en-US" sz="2800" b="1" dirty="0">
                    <a:solidFill>
                      <a:srgbClr val="FF0000"/>
                    </a:solidFill>
                  </a:rPr>
                  <a:t>Time? </a:t>
                </a:r>
              </a:p>
              <a:p>
                <a:pPr lvl="1">
                  <a:lnSpc>
                    <a:spcPct val="90000"/>
                  </a:lnSpc>
                  <a:buNone/>
                </a:pPr>
                <a:r>
                  <a:rPr lang="en-US" sz="2400" dirty="0"/>
                  <a:t>Sum of the number of nodes created in at each level in a </a:t>
                </a:r>
                <a:r>
                  <a:rPr lang="en-US" sz="2400" i="1" dirty="0"/>
                  <a:t>b</a:t>
                </a:r>
                <a:r>
                  <a:rPr lang="en-US" sz="2400" dirty="0"/>
                  <a:t>-</a:t>
                </a:r>
                <a:r>
                  <a:rPr lang="en-US" sz="2400" dirty="0" err="1"/>
                  <a:t>ary</a:t>
                </a:r>
                <a:r>
                  <a:rPr lang="en-US" sz="2400" dirty="0"/>
                  <a:t> tree of depth </a:t>
                </a:r>
                <a:r>
                  <a:rPr lang="en-US" sz="2400" i="1" dirty="0"/>
                  <a:t>d</a:t>
                </a:r>
                <a:r>
                  <a:rPr lang="en-US" sz="2400" dirty="0"/>
                  <a:t>: </a:t>
                </a:r>
              </a:p>
              <a:p>
                <a:pPr lvl="1">
                  <a:lnSpc>
                    <a:spcPct val="90000"/>
                  </a:lnSpc>
                  <a:buNone/>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1 + </m:t>
                      </m:r>
                      <m:r>
                        <a:rPr lang="en-US" sz="2400" i="1" dirty="0" smtClean="0">
                          <a:latin typeface="Cambria Math" panose="02040503050406030204" pitchFamily="18" charset="0"/>
                        </a:rPr>
                        <m:t>𝑏</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b="0" i="1" dirty="0" smtClean="0">
                              <a:latin typeface="Cambria Math" panose="02040503050406030204" pitchFamily="18" charset="0"/>
                            </a:rPr>
                            <m:t>2</m:t>
                          </m:r>
                        </m:sup>
                      </m:sSup>
                      <m:r>
                        <a:rPr lang="en-US" sz="2400" b="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smtClean="0">
                          <a:latin typeface="Cambria Math" panose="02040503050406030204" pitchFamily="18" charset="0"/>
                        </a:rPr>
                        <m:t> = </m:t>
                      </m:r>
                      <m:r>
                        <a:rPr lang="en-US" sz="2400" i="1" dirty="0" smtClean="0">
                          <a:latin typeface="Cambria Math" panose="02040503050406030204" pitchFamily="18" charset="0"/>
                        </a:rPr>
                        <m:t>𝑂</m:t>
                      </m:r>
                      <m:r>
                        <a:rPr lang="en-US" sz="2400" i="1" dirty="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a:latin typeface="Cambria Math" panose="02040503050406030204" pitchFamily="18" charset="0"/>
                        </a:rPr>
                        <m:t>)</m:t>
                      </m:r>
                    </m:oMath>
                  </m:oMathPara>
                </a14:m>
                <a:endParaRPr lang="en-US" sz="2400" dirty="0"/>
              </a:p>
              <a:p>
                <a:pPr>
                  <a:lnSpc>
                    <a:spcPct val="90000"/>
                  </a:lnSpc>
                </a:pPr>
                <a:r>
                  <a:rPr lang="en-US" sz="2800" b="1" dirty="0">
                    <a:solidFill>
                      <a:srgbClr val="FF0000"/>
                    </a:solidFill>
                  </a:rPr>
                  <a:t>Space? </a:t>
                </a:r>
              </a:p>
              <a:p>
                <a:pPr lvl="1">
                  <a:lnSpc>
                    <a:spcPct val="90000"/>
                  </a:lnSpc>
                  <a:buNone/>
                </a:pPr>
                <a:r>
                  <a:rPr lang="en-US" sz="2400" dirty="0"/>
                  <a:t>Stored nodes: </a:t>
                </a: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400" dirty="0"/>
              </a:p>
              <a:p>
                <a:pPr>
                  <a:lnSpc>
                    <a:spcPct val="90000"/>
                  </a:lnSpc>
                </a:pPr>
                <a:endParaRPr lang="en-US" sz="2800" dirty="0">
                  <a:solidFill>
                    <a:srgbClr val="FF0000"/>
                  </a:solidFill>
                </a:endParaRPr>
              </a:p>
              <a:p>
                <a:pPr marL="0" indent="0">
                  <a:lnSpc>
                    <a:spcPct val="90000"/>
                  </a:lnSpc>
                  <a:buNone/>
                </a:pPr>
                <a:r>
                  <a:rPr lang="en-US" sz="2800" b="1" dirty="0"/>
                  <a:t>Note:</a:t>
                </a:r>
              </a:p>
              <a:p>
                <a:pPr lvl="1"/>
                <a:r>
                  <a:rPr lang="en-US" sz="2500" dirty="0"/>
                  <a:t>The large space complexity is usually a bigger problem than time!</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773" t="-252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84041CD2-67CA-4E6C-92E4-1C9A65D63822}"/>
              </a:ext>
            </a:extLst>
          </p:cNvPr>
          <p:cNvSpPr/>
          <p:nvPr/>
        </p:nvSpPr>
        <p:spPr>
          <a:xfrm>
            <a:off x="6248400" y="167582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Breadth-first search</a:t>
            </a:r>
          </a:p>
        </p:txBody>
      </p: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a:xfrm>
                <a:off x="604489" y="1798637"/>
                <a:ext cx="8686800" cy="4525963"/>
              </a:xfrm>
            </p:spPr>
            <p:txBody>
              <a:bodyPr/>
              <a:lstStyle/>
              <a:p>
                <a:r>
                  <a:rPr lang="en-US" dirty="0"/>
                  <a:t>Time and Space: </a:t>
                </a:r>
                <a14:m>
                  <m:oMath xmlns:m="http://schemas.openxmlformats.org/officeDocument/2006/math">
                    <m:r>
                      <a:rPr lang="en-US" sz="2000" i="1" dirty="0" smtClean="0">
                        <a:latin typeface="Cambria Math" panose="02040503050406030204" pitchFamily="18" charset="0"/>
                      </a:rPr>
                      <m:t>𝑂</m:t>
                    </m:r>
                    <m:d>
                      <m:dPr>
                        <m:ctrlPr>
                          <a:rPr lang="en-US" sz="2000" i="1" dirty="0" smtClean="0">
                            <a:latin typeface="Cambria Math" panose="02040503050406030204" pitchFamily="18" charset="0"/>
                          </a:rPr>
                        </m:ctrlPr>
                      </m:dPr>
                      <m:e>
                        <m:sSup>
                          <m:sSupPr>
                            <m:ctrlPr>
                              <a:rPr lang="en-US" sz="2000" b="0" i="1" dirty="0" smtClean="0">
                                <a:latin typeface="Cambria Math" panose="02040503050406030204" pitchFamily="18" charset="0"/>
                              </a:rPr>
                            </m:ctrlPr>
                          </m:sSupPr>
                          <m:e>
                            <m:r>
                              <a:rPr lang="en-US" sz="2000" i="1" dirty="0" smtClean="0">
                                <a:latin typeface="Cambria Math" panose="02040503050406030204" pitchFamily="18" charset="0"/>
                              </a:rPr>
                              <m:t>𝑏</m:t>
                            </m:r>
                          </m:e>
                          <m:sup>
                            <m:r>
                              <a:rPr lang="en-US" sz="2000" b="0" i="1" dirty="0" smtClean="0">
                                <a:latin typeface="Cambria Math" panose="02040503050406030204" pitchFamily="18" charset="0"/>
                              </a:rPr>
                              <m:t>𝑑</m:t>
                            </m:r>
                          </m:sup>
                        </m:sSup>
                      </m:e>
                    </m:d>
                  </m:oMath>
                </a14:m>
                <a:r>
                  <a:rPr lang="en-US" sz="2000" dirty="0"/>
                  <a:t> - all paths to the depth of the goal are expanded</a:t>
                </a:r>
              </a:p>
              <a:p>
                <a:endParaRPr lang="en-US" dirty="0"/>
              </a:p>
            </p:txBody>
          </p:sp>
        </mc:Choice>
        <mc:Fallback xmlns="">
          <p:sp>
            <p:nvSpPr>
              <p:cNvPr id="26627" name="Rectangle 3"/>
              <p:cNvSpPr>
                <a:spLocks noGrp="1" noRot="1" noChangeAspect="1" noMove="1" noResize="1" noEditPoints="1" noAdjustHandles="1" noChangeArrowheads="1" noChangeShapeType="1" noTextEdit="1"/>
              </p:cNvSpPr>
              <p:nvPr>
                <p:ph idx="1"/>
              </p:nvPr>
            </p:nvSpPr>
            <p:spPr>
              <a:xfrm>
                <a:off x="604489" y="1798637"/>
                <a:ext cx="8686800" cy="4525963"/>
              </a:xfrm>
              <a:blipFill>
                <a:blip r:embed="rId3"/>
                <a:stretch>
                  <a:fillRect l="-702" t="-1211"/>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5C79020-E1E0-41C3-9911-53098B1F86C0}"/>
              </a:ext>
            </a:extLst>
          </p:cNvPr>
          <p:cNvSpPr txBox="1"/>
          <p:nvPr/>
        </p:nvSpPr>
        <p:spPr>
          <a:xfrm>
            <a:off x="6389733" y="3586031"/>
            <a:ext cx="762000" cy="369332"/>
          </a:xfrm>
          <a:prstGeom prst="rect">
            <a:avLst/>
          </a:prstGeom>
          <a:noFill/>
        </p:spPr>
        <p:txBody>
          <a:bodyPr wrap="square" rtlCol="0">
            <a:spAutoFit/>
          </a:bodyPr>
          <a:lstStyle/>
          <a:p>
            <a:r>
              <a:rPr lang="en-US" dirty="0"/>
              <a:t>Goal</a:t>
            </a:r>
          </a:p>
        </p:txBody>
      </p:sp>
      <p:sp>
        <p:nvSpPr>
          <p:cNvPr id="44" name="TextBox 43">
            <a:extLst>
              <a:ext uri="{FF2B5EF4-FFF2-40B4-BE49-F238E27FC236}">
                <a16:creationId xmlns:a16="http://schemas.microsoft.com/office/drawing/2014/main" id="{F5809868-3B77-46E5-BAC8-FDD95DD8D4DF}"/>
              </a:ext>
            </a:extLst>
          </p:cNvPr>
          <p:cNvSpPr txBox="1"/>
          <p:nvPr/>
        </p:nvSpPr>
        <p:spPr>
          <a:xfrm>
            <a:off x="320525" y="3461266"/>
            <a:ext cx="707245" cy="369332"/>
          </a:xfrm>
          <a:prstGeom prst="rect">
            <a:avLst/>
          </a:prstGeom>
          <a:noFill/>
        </p:spPr>
        <p:txBody>
          <a:bodyPr wrap="none" rtlCol="0">
            <a:spAutoFit/>
          </a:bodyPr>
          <a:lstStyle/>
          <a:p>
            <a:r>
              <a:rPr lang="en-US" dirty="0"/>
              <a:t>m = 4</a:t>
            </a:r>
          </a:p>
        </p:txBody>
      </p:sp>
      <p:sp>
        <p:nvSpPr>
          <p:cNvPr id="45" name="Left Brace 44">
            <a:extLst>
              <a:ext uri="{FF2B5EF4-FFF2-40B4-BE49-F238E27FC236}">
                <a16:creationId xmlns:a16="http://schemas.microsoft.com/office/drawing/2014/main" id="{509624AF-B0F2-4295-8504-10BE28DB98B8}"/>
              </a:ext>
            </a:extLst>
          </p:cNvPr>
          <p:cNvSpPr/>
          <p:nvPr/>
        </p:nvSpPr>
        <p:spPr>
          <a:xfrm>
            <a:off x="1087810" y="2362200"/>
            <a:ext cx="230612" cy="3581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B5D101A9-6CFA-4612-8556-4EE42E991A44}"/>
              </a:ext>
            </a:extLst>
          </p:cNvPr>
          <p:cNvSpPr/>
          <p:nvPr/>
        </p:nvSpPr>
        <p:spPr>
          <a:xfrm>
            <a:off x="6939798" y="2286000"/>
            <a:ext cx="223002"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TextBox 46">
            <a:extLst>
              <a:ext uri="{FF2B5EF4-FFF2-40B4-BE49-F238E27FC236}">
                <a16:creationId xmlns:a16="http://schemas.microsoft.com/office/drawing/2014/main" id="{97D08BDA-CF0D-4B88-B466-CCF30F44C134}"/>
              </a:ext>
            </a:extLst>
          </p:cNvPr>
          <p:cNvSpPr txBox="1"/>
          <p:nvPr/>
        </p:nvSpPr>
        <p:spPr>
          <a:xfrm>
            <a:off x="7197251" y="2895600"/>
            <a:ext cx="1260949" cy="369332"/>
          </a:xfrm>
          <a:prstGeom prst="rect">
            <a:avLst/>
          </a:prstGeom>
          <a:noFill/>
        </p:spPr>
        <p:txBody>
          <a:bodyPr wrap="square" rtlCol="0">
            <a:spAutoFit/>
          </a:bodyPr>
          <a:lstStyle/>
          <a:p>
            <a:r>
              <a:rPr lang="en-US" dirty="0"/>
              <a:t>d = 2</a:t>
            </a:r>
          </a:p>
        </p:txBody>
      </p:sp>
      <p:sp>
        <p:nvSpPr>
          <p:cNvPr id="49" name="TextBox 48">
            <a:extLst>
              <a:ext uri="{FF2B5EF4-FFF2-40B4-BE49-F238E27FC236}">
                <a16:creationId xmlns:a16="http://schemas.microsoft.com/office/drawing/2014/main" id="{6A3E353C-FC3D-4C88-8C18-454C871BF145}"/>
              </a:ext>
            </a:extLst>
          </p:cNvPr>
          <p:cNvSpPr txBox="1"/>
          <p:nvPr/>
        </p:nvSpPr>
        <p:spPr>
          <a:xfrm>
            <a:off x="4271426" y="3023357"/>
            <a:ext cx="644728" cy="369332"/>
          </a:xfrm>
          <a:prstGeom prst="rect">
            <a:avLst/>
          </a:prstGeom>
          <a:noFill/>
        </p:spPr>
        <p:txBody>
          <a:bodyPr wrap="none" rtlCol="0">
            <a:spAutoFit/>
          </a:bodyPr>
          <a:lstStyle/>
          <a:p>
            <a:r>
              <a:rPr lang="en-US" dirty="0"/>
              <a:t>b = 2</a:t>
            </a:r>
          </a:p>
        </p:txBody>
      </p:sp>
      <p:grpSp>
        <p:nvGrpSpPr>
          <p:cNvPr id="25" name="Group 24">
            <a:extLst>
              <a:ext uri="{FF2B5EF4-FFF2-40B4-BE49-F238E27FC236}">
                <a16:creationId xmlns:a16="http://schemas.microsoft.com/office/drawing/2014/main" id="{1CCB5FF2-F4CE-4E55-989B-BC8FCD315E7F}"/>
              </a:ext>
            </a:extLst>
          </p:cNvPr>
          <p:cNvGrpSpPr/>
          <p:nvPr/>
        </p:nvGrpSpPr>
        <p:grpSpPr>
          <a:xfrm>
            <a:off x="1411245" y="2438400"/>
            <a:ext cx="6132555" cy="2406837"/>
            <a:chOff x="2590800" y="3460563"/>
            <a:chExt cx="4191000" cy="1644837"/>
          </a:xfrm>
        </p:grpSpPr>
        <p:cxnSp>
          <p:nvCxnSpPr>
            <p:cNvPr id="26" name="Straight Arrow Connector 25">
              <a:extLst>
                <a:ext uri="{FF2B5EF4-FFF2-40B4-BE49-F238E27FC236}">
                  <a16:creationId xmlns:a16="http://schemas.microsoft.com/office/drawing/2014/main" id="{6C225569-D49E-44F0-B49D-36713E63665A}"/>
                </a:ext>
              </a:extLst>
            </p:cNvPr>
            <p:cNvCxnSpPr>
              <a:cxnSpLocks/>
              <a:stCxn id="33" idx="3"/>
              <a:endCxn id="41" idx="7"/>
            </p:cNvCxnSpPr>
            <p:nvPr/>
          </p:nvCxnSpPr>
          <p:spPr>
            <a:xfrm flipH="1">
              <a:off x="3689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3" name="Oval 32">
              <a:extLst>
                <a:ext uri="{FF2B5EF4-FFF2-40B4-BE49-F238E27FC236}">
                  <a16:creationId xmlns:a16="http://schemas.microsoft.com/office/drawing/2014/main" id="{DDA8AC78-BDC3-4FB5-BC0C-EE28131540A6}"/>
                </a:ext>
              </a:extLst>
            </p:cNvPr>
            <p:cNvSpPr/>
            <p:nvPr/>
          </p:nvSpPr>
          <p:spPr>
            <a:xfrm>
              <a:off x="4572000" y="3460563"/>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sp>
          <p:nvSpPr>
            <p:cNvPr id="35" name="Oval 34">
              <a:extLst>
                <a:ext uri="{FF2B5EF4-FFF2-40B4-BE49-F238E27FC236}">
                  <a16:creationId xmlns:a16="http://schemas.microsoft.com/office/drawing/2014/main" id="{F54D0E8C-8D16-4A7A-9E51-5661081697C1}"/>
                </a:ext>
              </a:extLst>
            </p:cNvPr>
            <p:cNvSpPr/>
            <p:nvPr/>
          </p:nvSpPr>
          <p:spPr>
            <a:xfrm>
              <a:off x="25908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p>
          </p:txBody>
        </p:sp>
        <p:cxnSp>
          <p:nvCxnSpPr>
            <p:cNvPr id="36" name="Straight Arrow Connector 35">
              <a:extLst>
                <a:ext uri="{FF2B5EF4-FFF2-40B4-BE49-F238E27FC236}">
                  <a16:creationId xmlns:a16="http://schemas.microsoft.com/office/drawing/2014/main" id="{078ACE95-27EB-4CA1-B33B-A75781CEFC79}"/>
                </a:ext>
              </a:extLst>
            </p:cNvPr>
            <p:cNvCxnSpPr>
              <a:cxnSpLocks/>
              <a:stCxn id="33" idx="5"/>
              <a:endCxn id="43" idx="1"/>
            </p:cNvCxnSpPr>
            <p:nvPr/>
          </p:nvCxnSpPr>
          <p:spPr>
            <a:xfrm>
              <a:off x="4832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C6032BB1-E185-4595-90C9-83AB9DD75291}"/>
                </a:ext>
              </a:extLst>
            </p:cNvPr>
            <p:cNvCxnSpPr>
              <a:cxnSpLocks/>
              <a:stCxn id="41" idx="3"/>
              <a:endCxn id="35" idx="7"/>
            </p:cNvCxnSpPr>
            <p:nvPr/>
          </p:nvCxnSpPr>
          <p:spPr>
            <a:xfrm flipH="1">
              <a:off x="28509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92B902C-93F0-43DE-B98B-9D2676429B52}"/>
                </a:ext>
              </a:extLst>
            </p:cNvPr>
            <p:cNvSpPr/>
            <p:nvPr/>
          </p:nvSpPr>
          <p:spPr>
            <a:xfrm>
              <a:off x="4953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t>
              </a:r>
            </a:p>
          </p:txBody>
        </p:sp>
        <p:cxnSp>
          <p:nvCxnSpPr>
            <p:cNvPr id="39" name="Straight Arrow Connector 38">
              <a:extLst>
                <a:ext uri="{FF2B5EF4-FFF2-40B4-BE49-F238E27FC236}">
                  <a16:creationId xmlns:a16="http://schemas.microsoft.com/office/drawing/2014/main" id="{87D38D5E-E0D8-4FC0-A7D1-760227C26C68}"/>
                </a:ext>
              </a:extLst>
            </p:cNvPr>
            <p:cNvCxnSpPr>
              <a:cxnSpLocks/>
              <a:stCxn id="43" idx="3"/>
              <a:endCxn id="38" idx="7"/>
            </p:cNvCxnSpPr>
            <p:nvPr/>
          </p:nvCxnSpPr>
          <p:spPr>
            <a:xfrm flipH="1">
              <a:off x="5213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98382BC-1C18-4687-B0F2-DEE5AB230CF6}"/>
                </a:ext>
              </a:extLst>
            </p:cNvPr>
            <p:cNvCxnSpPr>
              <a:cxnSpLocks/>
              <a:stCxn id="41" idx="5"/>
              <a:endCxn id="48" idx="1"/>
            </p:cNvCxnSpPr>
            <p:nvPr/>
          </p:nvCxnSpPr>
          <p:spPr>
            <a:xfrm>
              <a:off x="36891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8F08FCB1-26A9-4172-AD2D-4DFBCC125A64}"/>
                </a:ext>
              </a:extLst>
            </p:cNvPr>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B</a:t>
              </a:r>
              <a:endParaRPr lang="en-US" sz="2400" dirty="0"/>
            </a:p>
          </p:txBody>
        </p:sp>
        <p:cxnSp>
          <p:nvCxnSpPr>
            <p:cNvPr id="42" name="Straight Arrow Connector 41">
              <a:extLst>
                <a:ext uri="{FF2B5EF4-FFF2-40B4-BE49-F238E27FC236}">
                  <a16:creationId xmlns:a16="http://schemas.microsoft.com/office/drawing/2014/main" id="{3D57EF5F-B3D0-450A-B4B6-80E94D2F3578}"/>
                </a:ext>
              </a:extLst>
            </p:cNvPr>
            <p:cNvCxnSpPr>
              <a:cxnSpLocks/>
              <a:stCxn id="43" idx="5"/>
              <a:endCxn id="50" idx="1"/>
            </p:cNvCxnSpPr>
            <p:nvPr/>
          </p:nvCxnSpPr>
          <p:spPr>
            <a:xfrm>
              <a:off x="5975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C65C2780-86C0-4E9F-B0E4-D4E7F986A4D0}"/>
                </a:ext>
              </a:extLst>
            </p:cNvPr>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sp>
          <p:nvSpPr>
            <p:cNvPr id="48" name="Oval 47">
              <a:extLst>
                <a:ext uri="{FF2B5EF4-FFF2-40B4-BE49-F238E27FC236}">
                  <a16:creationId xmlns:a16="http://schemas.microsoft.com/office/drawing/2014/main" id="{3E9452AE-9EC0-45BE-B9A7-068457B12A7B}"/>
                </a:ext>
              </a:extLst>
            </p:cNvPr>
            <p:cNvSpPr/>
            <p:nvPr/>
          </p:nvSpPr>
          <p:spPr>
            <a:xfrm>
              <a:off x="42672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sp>
          <p:nvSpPr>
            <p:cNvPr id="50" name="Oval 49">
              <a:extLst>
                <a:ext uri="{FF2B5EF4-FFF2-40B4-BE49-F238E27FC236}">
                  <a16:creationId xmlns:a16="http://schemas.microsoft.com/office/drawing/2014/main" id="{3373DE06-E2ED-4518-8D9F-C00FCA449491}"/>
                </a:ext>
              </a:extLst>
            </p:cNvPr>
            <p:cNvSpPr/>
            <p:nvPr/>
          </p:nvSpPr>
          <p:spPr>
            <a:xfrm>
              <a:off x="6477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a:t>
              </a:r>
            </a:p>
          </p:txBody>
        </p:sp>
      </p:grpSp>
      <p:sp>
        <p:nvSpPr>
          <p:cNvPr id="52" name="Oval 51">
            <a:extLst>
              <a:ext uri="{FF2B5EF4-FFF2-40B4-BE49-F238E27FC236}">
                <a16:creationId xmlns:a16="http://schemas.microsoft.com/office/drawing/2014/main" id="{DA83B758-873F-4C06-8169-D3C3CB6E45F8}"/>
              </a:ext>
            </a:extLst>
          </p:cNvPr>
          <p:cNvSpPr/>
          <p:nvPr/>
        </p:nvSpPr>
        <p:spPr>
          <a:xfrm>
            <a:off x="2469320" y="5240189"/>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53" name="Straight Arrow Connector 52">
            <a:extLst>
              <a:ext uri="{FF2B5EF4-FFF2-40B4-BE49-F238E27FC236}">
                <a16:creationId xmlns:a16="http://schemas.microsoft.com/office/drawing/2014/main" id="{62C9D5C5-2700-450E-AB3E-9105AD1DC687}"/>
              </a:ext>
            </a:extLst>
          </p:cNvPr>
          <p:cNvCxnSpPr>
            <a:cxnSpLocks/>
            <a:stCxn id="35" idx="5"/>
            <a:endCxn id="52" idx="1"/>
          </p:cNvCxnSpPr>
          <p:nvPr/>
        </p:nvCxnSpPr>
        <p:spPr>
          <a:xfrm>
            <a:off x="1791933" y="4779921"/>
            <a:ext cx="742703" cy="52558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6C35962-613E-4FFB-9648-BA93C52F7E4D}"/>
              </a:ext>
            </a:extLst>
          </p:cNvPr>
          <p:cNvSpPr txBox="1"/>
          <p:nvPr/>
        </p:nvSpPr>
        <p:spPr>
          <a:xfrm>
            <a:off x="2971800" y="5257800"/>
            <a:ext cx="762000" cy="369332"/>
          </a:xfrm>
          <a:prstGeom prst="rect">
            <a:avLst/>
          </a:prstGeom>
          <a:noFill/>
        </p:spPr>
        <p:txBody>
          <a:bodyPr wrap="square" rtlCol="0">
            <a:spAutoFit/>
          </a:bodyPr>
          <a:lstStyle/>
          <a:p>
            <a:r>
              <a:rPr lang="en-US" dirty="0"/>
              <a:t>Goal</a:t>
            </a:r>
          </a:p>
        </p:txBody>
      </p:sp>
      <p:cxnSp>
        <p:nvCxnSpPr>
          <p:cNvPr id="3" name="Straight Connector 2">
            <a:extLst>
              <a:ext uri="{FF2B5EF4-FFF2-40B4-BE49-F238E27FC236}">
                <a16:creationId xmlns:a16="http://schemas.microsoft.com/office/drawing/2014/main" id="{119342EE-8677-4E16-A498-D17255C990B9}"/>
              </a:ext>
            </a:extLst>
          </p:cNvPr>
          <p:cNvCxnSpPr/>
          <p:nvPr/>
        </p:nvCxnSpPr>
        <p:spPr>
          <a:xfrm flipH="1">
            <a:off x="1371600" y="4191000"/>
            <a:ext cx="7104105" cy="0"/>
          </a:xfrm>
          <a:prstGeom prst="line">
            <a:avLst/>
          </a:prstGeom>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76EB2344-6641-48B3-8DD8-93ACA6CD02BF}"/>
              </a:ext>
            </a:extLst>
          </p:cNvPr>
          <p:cNvSpPr txBox="1"/>
          <p:nvPr/>
        </p:nvSpPr>
        <p:spPr>
          <a:xfrm rot="16200000">
            <a:off x="7799094" y="2891757"/>
            <a:ext cx="1109343" cy="369332"/>
          </a:xfrm>
          <a:prstGeom prst="rect">
            <a:avLst/>
          </a:prstGeom>
          <a:noFill/>
        </p:spPr>
        <p:txBody>
          <a:bodyPr wrap="none" rtlCol="0">
            <a:spAutoFit/>
          </a:bodyPr>
          <a:lstStyle/>
          <a:p>
            <a:r>
              <a:rPr lang="en-US" dirty="0">
                <a:solidFill>
                  <a:schemeClr val="accent2"/>
                </a:solidFill>
              </a:rPr>
              <a:t>expanded</a:t>
            </a:r>
          </a:p>
        </p:txBody>
      </p:sp>
      <p:sp>
        <p:nvSpPr>
          <p:cNvPr id="29" name="Rectangle 28">
            <a:extLst>
              <a:ext uri="{FF2B5EF4-FFF2-40B4-BE49-F238E27FC236}">
                <a16:creationId xmlns:a16="http://schemas.microsoft.com/office/drawing/2014/main" id="{5F5F3C93-F032-454D-A066-07125CABEF69}"/>
              </a:ext>
            </a:extLst>
          </p:cNvPr>
          <p:cNvSpPr/>
          <p:nvPr/>
        </p:nvSpPr>
        <p:spPr>
          <a:xfrm>
            <a:off x="6063498" y="52478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extLst>
      <p:ext uri="{BB962C8B-B14F-4D97-AF65-F5344CB8AC3E}">
        <p14:creationId xmlns:p14="http://schemas.microsoft.com/office/powerpoint/2010/main" val="19657933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Uniform-cost search </a:t>
            </a:r>
            <a:br>
              <a:rPr lang="en-US" dirty="0"/>
            </a:br>
            <a:r>
              <a:rPr lang="en-US" dirty="0"/>
              <a:t>(= Dijkstra’s shortest path algorithm)</a:t>
            </a:r>
          </a:p>
        </p:txBody>
      </p:sp>
      <mc:AlternateContent xmlns:mc="http://schemas.openxmlformats.org/markup-compatibility/2006">
        <mc:Choice xmlns:a14="http://schemas.microsoft.com/office/drawing/2010/main" Requires="a14">
          <p:sp>
            <p:nvSpPr>
              <p:cNvPr id="31747" name="Rectangle 3"/>
              <p:cNvSpPr>
                <a:spLocks noGrp="1" noChangeArrowheads="1"/>
              </p:cNvSpPr>
              <p:nvPr>
                <p:ph idx="1"/>
              </p:nvPr>
            </p:nvSpPr>
            <p:spPr>
              <a:xfrm>
                <a:off x="628650" y="1600200"/>
                <a:ext cx="7886700" cy="5105400"/>
              </a:xfrm>
            </p:spPr>
            <p:txBody>
              <a:bodyPr>
                <a:normAutofit fontScale="92500" lnSpcReduction="20000"/>
              </a:bodyPr>
              <a:lstStyle/>
              <a:p>
                <a:pPr>
                  <a:lnSpc>
                    <a:spcPct val="90000"/>
                  </a:lnSpc>
                </a:pPr>
                <a:r>
                  <a:rPr lang="en-US" sz="1600" b="1" dirty="0"/>
                  <a:t>Expansion rule</a:t>
                </a:r>
                <a:r>
                  <a:rPr lang="en-US" sz="1600" dirty="0"/>
                  <a:t>: Expand node in the frontier with </a:t>
                </a:r>
                <a:r>
                  <a:rPr lang="en-US" sz="1600" b="1" dirty="0"/>
                  <a:t>the least path cost</a:t>
                </a:r>
                <a:r>
                  <a:rPr lang="en-US" sz="1600" dirty="0"/>
                  <a:t> from the initial state. </a:t>
                </a:r>
              </a:p>
              <a:p>
                <a:r>
                  <a:rPr lang="en-US" sz="1600" dirty="0"/>
                  <a:t>Implementation: </a:t>
                </a:r>
                <a:r>
                  <a:rPr lang="en-US" sz="1600" b="1" dirty="0"/>
                  <a:t>best-first search</a:t>
                </a:r>
                <a:r>
                  <a:rPr lang="en-US" sz="1600" dirty="0"/>
                  <a:t> where the frontier is a </a:t>
                </a:r>
                <a:r>
                  <a:rPr lang="en-US" sz="1600" b="1" dirty="0"/>
                  <a:t>priority queue </a:t>
                </a:r>
                <a:r>
                  <a:rPr lang="en-US" sz="1600" dirty="0"/>
                  <a:t>ordered by lower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r>
                  <a:rPr lang="en-US" sz="1600" dirty="0"/>
                  <a:t> = </a:t>
                </a:r>
                <a:r>
                  <a:rPr lang="en-US" sz="1600" b="1" dirty="0"/>
                  <a:t>path cost </a:t>
                </a:r>
                <a:r>
                  <a:rPr lang="en-US" sz="1600" dirty="0"/>
                  <a:t>(cost of all actions starting from the initial state).</a:t>
                </a:r>
                <a:endParaRPr lang="en-US" sz="1600" b="1" dirty="0"/>
              </a:p>
              <a:p>
                <a:pPr>
                  <a:lnSpc>
                    <a:spcPct val="90000"/>
                  </a:lnSpc>
                </a:pPr>
                <a:r>
                  <a:rPr lang="en-US" sz="1600" dirty="0"/>
                  <a:t>Breadth-first search is a special case when all step costs being equal, i.e., each action costs the same!</a:t>
                </a:r>
              </a:p>
              <a:p>
                <a:pPr>
                  <a:lnSpc>
                    <a:spcPct val="90000"/>
                  </a:lnSpc>
                </a:pPr>
                <a:endParaRPr lang="en-US" sz="1600" u="sng" dirty="0">
                  <a:solidFill>
                    <a:srgbClr val="CC0099"/>
                  </a:solidFill>
                </a:endParaRPr>
              </a:p>
              <a:p>
                <a:pPr>
                  <a:lnSpc>
                    <a:spcPct val="90000"/>
                  </a:lnSpc>
                </a:pPr>
                <a:r>
                  <a:rPr lang="en-US" sz="1600" b="1" dirty="0">
                    <a:solidFill>
                      <a:srgbClr val="FF0000"/>
                    </a:solidFill>
                  </a:rPr>
                  <a:t>Complete? </a:t>
                </a:r>
              </a:p>
              <a:p>
                <a:pPr lvl="1">
                  <a:lnSpc>
                    <a:spcPct val="90000"/>
                  </a:lnSpc>
                  <a:buNone/>
                </a:pPr>
                <a:r>
                  <a:rPr lang="en-US" sz="1400" dirty="0"/>
                  <a:t>Yes, if all step cost </a:t>
                </a:r>
                <a:r>
                  <a:rPr lang="en-US" sz="1400" dirty="0">
                    <a:cs typeface="Arial" pitchFamily="34" charset="0"/>
                  </a:rPr>
                  <a:t>is greater than some small positive constant </a:t>
                </a:r>
                <a:r>
                  <a:rPr lang="el-GR" sz="1400" i="1" dirty="0">
                    <a:cs typeface="Arial" pitchFamily="34" charset="0"/>
                  </a:rPr>
                  <a:t>ε</a:t>
                </a:r>
                <a:r>
                  <a:rPr lang="en-US" sz="1400" i="1" dirty="0">
                    <a:cs typeface="Arial" pitchFamily="34" charset="0"/>
                  </a:rPr>
                  <a:t> &gt; 0</a:t>
                </a:r>
                <a:endParaRPr lang="en-US" sz="1400" dirty="0"/>
              </a:p>
              <a:p>
                <a:pPr>
                  <a:lnSpc>
                    <a:spcPct val="90000"/>
                  </a:lnSpc>
                </a:pPr>
                <a:endParaRPr lang="en-US" sz="1600" b="1" dirty="0">
                  <a:solidFill>
                    <a:srgbClr val="FF0000"/>
                  </a:solidFill>
                </a:endParaRPr>
              </a:p>
              <a:p>
                <a:pPr>
                  <a:lnSpc>
                    <a:spcPct val="90000"/>
                  </a:lnSpc>
                </a:pPr>
                <a:r>
                  <a:rPr lang="en-US" sz="1600" b="1" dirty="0">
                    <a:solidFill>
                      <a:srgbClr val="FF0000"/>
                    </a:solidFill>
                  </a:rPr>
                  <a:t>Optimal?</a:t>
                </a:r>
              </a:p>
              <a:p>
                <a:pPr lvl="1">
                  <a:lnSpc>
                    <a:spcPct val="90000"/>
                  </a:lnSpc>
                  <a:buNone/>
                </a:pPr>
                <a:r>
                  <a:rPr lang="en-US" sz="1400" dirty="0"/>
                  <a:t>Yes – nodes expanded in increasing order of path cost</a:t>
                </a:r>
              </a:p>
              <a:p>
                <a:pPr>
                  <a:lnSpc>
                    <a:spcPct val="90000"/>
                  </a:lnSpc>
                </a:pPr>
                <a:endParaRPr lang="en-US" sz="1600" b="1" dirty="0">
                  <a:solidFill>
                    <a:srgbClr val="FF0000"/>
                  </a:solidFill>
                </a:endParaRPr>
              </a:p>
              <a:p>
                <a:pPr>
                  <a:lnSpc>
                    <a:spcPct val="90000"/>
                  </a:lnSpc>
                </a:pPr>
                <a:r>
                  <a:rPr lang="en-US" sz="1600" b="1" dirty="0">
                    <a:solidFill>
                      <a:srgbClr val="FF0000"/>
                    </a:solidFill>
                  </a:rPr>
                  <a:t>Time? </a:t>
                </a:r>
                <a:endParaRPr lang="en-US" sz="1400" dirty="0">
                  <a:solidFill>
                    <a:srgbClr val="FF0000"/>
                  </a:solidFill>
                </a:endParaRPr>
              </a:p>
              <a:p>
                <a:pPr lvl="1">
                  <a:lnSpc>
                    <a:spcPct val="90000"/>
                  </a:lnSpc>
                  <a:buNone/>
                </a:pPr>
                <a:r>
                  <a:rPr lang="en-US" sz="1400" dirty="0"/>
                  <a:t>Number of nodes with path cost</a:t>
                </a:r>
                <a:r>
                  <a:rPr lang="en-US" sz="1400" i="1" dirty="0"/>
                  <a:t> </a:t>
                </a:r>
                <a:r>
                  <a:rPr lang="en-US" sz="1400" dirty="0">
                    <a:cs typeface="Arial" pitchFamily="34" charset="0"/>
                  </a:rPr>
                  <a:t>≤</a:t>
                </a:r>
                <a:r>
                  <a:rPr lang="en-US" sz="1400" dirty="0"/>
                  <a:t> cost of optimal solution (</a:t>
                </a:r>
                <a:r>
                  <a:rPr lang="en-US" sz="1400" i="1" dirty="0"/>
                  <a:t>C</a:t>
                </a:r>
                <a:r>
                  <a:rPr lang="en-US" sz="1400" dirty="0"/>
                  <a:t>*) is </a:t>
                </a:r>
                <a:r>
                  <a:rPr lang="en-US" sz="1400" i="1" dirty="0"/>
                  <a:t>O</a:t>
                </a:r>
                <a:r>
                  <a:rPr lang="en-US" sz="1400" dirty="0"/>
                  <a:t>(</a:t>
                </a:r>
                <a:r>
                  <a:rPr lang="en-US" sz="1400" i="1" dirty="0"/>
                  <a:t>b</a:t>
                </a:r>
                <a:r>
                  <a:rPr lang="en-US" sz="1400" i="1" baseline="30000" dirty="0"/>
                  <a:t>1+C*/ </a:t>
                </a:r>
                <a:r>
                  <a:rPr lang="el-GR" sz="1400" i="1" baseline="30000" dirty="0">
                    <a:cs typeface="Arial" pitchFamily="34" charset="0"/>
                  </a:rPr>
                  <a:t>ε</a:t>
                </a:r>
                <a:r>
                  <a:rPr lang="en-US" sz="1400" dirty="0"/>
                  <a:t>).</a:t>
                </a:r>
              </a:p>
              <a:p>
                <a:pPr lvl="1">
                  <a:lnSpc>
                    <a:spcPct val="90000"/>
                  </a:lnSpc>
                  <a:buNone/>
                </a:pPr>
                <a:r>
                  <a:rPr lang="en-US" sz="1400" dirty="0"/>
                  <a:t>This can be greater than </a:t>
                </a:r>
                <a:r>
                  <a:rPr lang="en-US" sz="1400" i="1" dirty="0"/>
                  <a:t>O</a:t>
                </a:r>
                <a:r>
                  <a:rPr lang="en-US" sz="1400" dirty="0"/>
                  <a:t>(</a:t>
                </a:r>
                <a:r>
                  <a:rPr lang="en-US" sz="1400" i="1" dirty="0"/>
                  <a:t>b</a:t>
                </a:r>
                <a:r>
                  <a:rPr lang="en-US" sz="1400" i="1" baseline="30000" dirty="0"/>
                  <a:t>d</a:t>
                </a:r>
                <a:r>
                  <a:rPr lang="en-US" sz="1400" dirty="0"/>
                  <a:t>): the search can explore long paths consisting of small steps before exploring shorter paths consisting of larger steps </a:t>
                </a:r>
              </a:p>
              <a:p>
                <a:pPr>
                  <a:lnSpc>
                    <a:spcPct val="90000"/>
                  </a:lnSpc>
                </a:pPr>
                <a:endParaRPr lang="en-US" sz="1600" b="1" dirty="0">
                  <a:solidFill>
                    <a:srgbClr val="FF0000"/>
                  </a:solidFill>
                </a:endParaRPr>
              </a:p>
              <a:p>
                <a:pPr>
                  <a:lnSpc>
                    <a:spcPct val="90000"/>
                  </a:lnSpc>
                </a:pPr>
                <a:r>
                  <a:rPr lang="en-US" sz="1600" b="1" dirty="0">
                    <a:solidFill>
                      <a:srgbClr val="FF0000"/>
                    </a:solidFill>
                  </a:rPr>
                  <a:t>Space? </a:t>
                </a:r>
              </a:p>
              <a:p>
                <a:pPr lvl="1">
                  <a:lnSpc>
                    <a:spcPct val="90000"/>
                  </a:lnSpc>
                  <a:buNone/>
                </a:pPr>
                <a:r>
                  <a:rPr lang="en-US" sz="1400" i="1" dirty="0"/>
                  <a:t>O</a:t>
                </a:r>
                <a:r>
                  <a:rPr lang="en-US" sz="1400" dirty="0"/>
                  <a:t>(</a:t>
                </a:r>
                <a:r>
                  <a:rPr lang="en-US" sz="1400" i="1" dirty="0"/>
                  <a:t>b</a:t>
                </a:r>
                <a:r>
                  <a:rPr lang="en-US" sz="1400" i="1" baseline="30000" dirty="0"/>
                  <a:t>1+C*/ </a:t>
                </a:r>
                <a:r>
                  <a:rPr lang="el-GR" sz="1400" i="1" baseline="30000" dirty="0">
                    <a:cs typeface="Arial" pitchFamily="34" charset="0"/>
                  </a:rPr>
                  <a:t>ε</a:t>
                </a:r>
                <a:r>
                  <a:rPr lang="en-US" sz="1400" dirty="0"/>
                  <a:t>)</a:t>
                </a:r>
              </a:p>
              <a:p>
                <a:pPr lvl="1">
                  <a:lnSpc>
                    <a:spcPct val="90000"/>
                  </a:lnSpc>
                  <a:buNone/>
                </a:pPr>
                <a:endParaRPr lang="en-US" sz="1400" dirty="0"/>
              </a:p>
              <a:p>
                <a:pPr>
                  <a:buNone/>
                </a:pPr>
                <a:r>
                  <a:rPr lang="en-US" sz="1600" dirty="0"/>
                  <a:t>See </a:t>
                </a:r>
                <a:r>
                  <a:rPr lang="en-US" sz="1600" dirty="0">
                    <a:hlinkClick r:id="rId3"/>
                  </a:rPr>
                  <a:t>Dijkstra's algorithm on Wikipedia</a:t>
                </a:r>
                <a:r>
                  <a:rPr lang="en-US" sz="1600" dirty="0"/>
                  <a:t> </a:t>
                </a:r>
              </a:p>
            </p:txBody>
          </p:sp>
        </mc:Choice>
        <mc:Fallback>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5105400"/>
              </a:xfrm>
              <a:blipFill>
                <a:blip r:embed="rId4"/>
                <a:stretch>
                  <a:fillRect l="-309" t="-1434" r="-7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B2C96D9-6F99-4670-9C8D-1F23FF85BED6}"/>
              </a:ext>
            </a:extLst>
          </p:cNvPr>
          <p:cNvSpPr/>
          <p:nvPr/>
        </p:nvSpPr>
        <p:spPr>
          <a:xfrm>
            <a:off x="6000750" y="292948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6127872"/>
            <a:ext cx="2057400" cy="365125"/>
          </a:xfrm>
        </p:spPr>
        <p:txBody>
          <a:bodyPr/>
          <a:lstStyle/>
          <a:p>
            <a:fld id="{E97C47EE-1537-423B-A9B2-96D7BC867AC1}" type="slidenum">
              <a:rPr lang="en-US" smtClean="0"/>
              <a:t>36</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514600"/>
            <a:ext cx="6896100" cy="3197346"/>
          </a:xfrm>
          <a:prstGeom prst="rect">
            <a:avLst/>
          </a:prstGeom>
        </p:spPr>
        <p:style>
          <a:lnRef idx="2">
            <a:schemeClr val="accent2"/>
          </a:lnRef>
          <a:fillRef idx="1">
            <a:schemeClr val="lt1"/>
          </a:fillRef>
          <a:effectRef idx="0">
            <a:schemeClr val="accent2"/>
          </a:effectRef>
          <a:fontRef idx="minor">
            <a:schemeClr val="dk1"/>
          </a:fontRef>
        </p:style>
      </p:pic>
      <p:pic>
        <p:nvPicPr>
          <p:cNvPr id="9" name="Picture 8">
            <a:extLst>
              <a:ext uri="{FF2B5EF4-FFF2-40B4-BE49-F238E27FC236}">
                <a16:creationId xmlns:a16="http://schemas.microsoft.com/office/drawing/2014/main" id="{438F9036-57F1-4C99-AE93-8BB0D0007B5B}"/>
              </a:ext>
            </a:extLst>
          </p:cNvPr>
          <p:cNvPicPr>
            <a:picLocks noChangeAspect="1"/>
          </p:cNvPicPr>
          <p:nvPr/>
        </p:nvPicPr>
        <p:blipFill>
          <a:blip r:embed="rId3"/>
          <a:stretch>
            <a:fillRect/>
          </a:stretch>
        </p:blipFill>
        <p:spPr>
          <a:xfrm>
            <a:off x="800102" y="1576338"/>
            <a:ext cx="6896099" cy="708873"/>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178546"/>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difference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3044946"/>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645146"/>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587746"/>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8D264A-08AF-4F7D-BAF2-F6130A073787}"/>
              </a:ext>
            </a:extLst>
          </p:cNvPr>
          <p:cNvSpPr/>
          <p:nvPr/>
        </p:nvSpPr>
        <p:spPr>
          <a:xfrm>
            <a:off x="4276959" y="1892159"/>
            <a:ext cx="1009652" cy="23971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553318"/>
            <a:ext cx="2705100" cy="1018682"/>
          </a:xfrm>
          <a:prstGeom prst="wedgeRoundRectCallout">
            <a:avLst>
              <a:gd name="adj1" fmla="val -128283"/>
              <a:gd name="adj2" fmla="val -845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from the initial state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715000"/>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2131872"/>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267379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EDE0D-C919-424A-9D58-734DBE89FA8C}"/>
              </a:ext>
            </a:extLst>
          </p:cNvPr>
          <p:cNvSpPr>
            <a:spLocks noGrp="1"/>
          </p:cNvSpPr>
          <p:nvPr>
            <p:ph type="title"/>
          </p:nvPr>
        </p:nvSpPr>
        <p:spPr>
          <a:xfrm>
            <a:off x="628650" y="365126"/>
            <a:ext cx="2343150" cy="1325563"/>
          </a:xfrm>
        </p:spPr>
        <p:txBody>
          <a:bodyPr/>
          <a:lstStyle/>
          <a:p>
            <a:r>
              <a:rPr lang="en-US" dirty="0"/>
              <a:t>Depth-first search (DFS)</a:t>
            </a:r>
          </a:p>
        </p:txBody>
      </p:sp>
      <p:sp>
        <p:nvSpPr>
          <p:cNvPr id="3" name="Content Placeholder 2">
            <a:extLst>
              <a:ext uri="{FF2B5EF4-FFF2-40B4-BE49-F238E27FC236}">
                <a16:creationId xmlns:a16="http://schemas.microsoft.com/office/drawing/2014/main" id="{3A70A56C-8F9C-4D35-94FD-EAECDC56E6A8}"/>
              </a:ext>
            </a:extLst>
          </p:cNvPr>
          <p:cNvSpPr>
            <a:spLocks noGrp="1"/>
          </p:cNvSpPr>
          <p:nvPr>
            <p:ph idx="1"/>
          </p:nvPr>
        </p:nvSpPr>
        <p:spPr>
          <a:xfrm>
            <a:off x="628650" y="1825625"/>
            <a:ext cx="2114550" cy="4351338"/>
          </a:xfrm>
        </p:spPr>
        <p:txBody>
          <a:bodyPr>
            <a:normAutofit fontScale="92500" lnSpcReduction="20000"/>
          </a:bodyPr>
          <a:lstStyle/>
          <a:p>
            <a:r>
              <a:rPr lang="en-US" sz="2000" b="1" dirty="0"/>
              <a:t>Expansion rule</a:t>
            </a:r>
            <a:r>
              <a:rPr lang="en-US" sz="2000" dirty="0"/>
              <a:t>: Expand deepest unexpanded node in the frontier (last added).</a:t>
            </a:r>
          </a:p>
          <a:p>
            <a:r>
              <a:rPr lang="en-US" sz="2000" b="1" dirty="0"/>
              <a:t>Frontier</a:t>
            </a:r>
            <a:r>
              <a:rPr lang="en-US" sz="2000" dirty="0"/>
              <a:t>: </a:t>
            </a:r>
            <a:r>
              <a:rPr lang="en-US" sz="2000" b="1" dirty="0"/>
              <a:t>stack</a:t>
            </a:r>
            <a:r>
              <a:rPr lang="en-US" sz="2000" dirty="0"/>
              <a:t> (LIFO)</a:t>
            </a:r>
          </a:p>
          <a:p>
            <a:r>
              <a:rPr lang="en-US" sz="2000" b="1" dirty="0">
                <a:solidFill>
                  <a:srgbClr val="FF0000"/>
                </a:solidFill>
              </a:rPr>
              <a:t>No reached data structure! </a:t>
            </a:r>
            <a:br>
              <a:rPr lang="en-US" sz="2000" b="1" dirty="0">
                <a:solidFill>
                  <a:srgbClr val="FF0000"/>
                </a:solidFill>
              </a:rPr>
            </a:br>
            <a:br>
              <a:rPr lang="en-US" sz="2000" b="1" dirty="0">
                <a:solidFill>
                  <a:srgbClr val="FF0000"/>
                </a:solidFill>
              </a:rPr>
            </a:br>
            <a:r>
              <a:rPr lang="en-US" sz="2000" dirty="0"/>
              <a:t>Cycle checking checks only the current path. </a:t>
            </a:r>
            <a:br>
              <a:rPr lang="en-US" sz="2000" dirty="0"/>
            </a:br>
            <a:br>
              <a:rPr lang="en-US" sz="2000" dirty="0"/>
            </a:br>
            <a:r>
              <a:rPr lang="en-US" sz="2000" dirty="0"/>
              <a:t>Redundant paths can not be identified and lead to replicated work. </a:t>
            </a:r>
            <a:endParaRPr lang="en-US" sz="2400" dirty="0"/>
          </a:p>
          <a:p>
            <a:endParaRPr lang="en-US" dirty="0"/>
          </a:p>
        </p:txBody>
      </p:sp>
      <p:pic>
        <p:nvPicPr>
          <p:cNvPr id="4" name="Picture 3">
            <a:extLst>
              <a:ext uri="{FF2B5EF4-FFF2-40B4-BE49-F238E27FC236}">
                <a16:creationId xmlns:a16="http://schemas.microsoft.com/office/drawing/2014/main" id="{4F3E8888-6463-47FB-AB16-25AF11291810}"/>
              </a:ext>
            </a:extLst>
          </p:cNvPr>
          <p:cNvPicPr>
            <a:picLocks noChangeAspect="1"/>
          </p:cNvPicPr>
          <p:nvPr/>
        </p:nvPicPr>
        <p:blipFill>
          <a:blip r:embed="rId2"/>
          <a:stretch>
            <a:fillRect/>
          </a:stretch>
        </p:blipFill>
        <p:spPr>
          <a:xfrm>
            <a:off x="2819400" y="457200"/>
            <a:ext cx="6165376" cy="5943600"/>
          </a:xfrm>
          <a:prstGeom prst="rect">
            <a:avLst/>
          </a:prstGeom>
        </p:spPr>
      </p:pic>
    </p:spTree>
    <p:extLst>
      <p:ext uri="{BB962C8B-B14F-4D97-AF65-F5344CB8AC3E}">
        <p14:creationId xmlns:p14="http://schemas.microsoft.com/office/powerpoint/2010/main" val="6519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AD6C-AEE9-4E04-B1F4-A923B66B8685}"/>
              </a:ext>
            </a:extLst>
          </p:cNvPr>
          <p:cNvSpPr>
            <a:spLocks noGrp="1"/>
          </p:cNvSpPr>
          <p:nvPr>
            <p:ph type="title"/>
          </p:nvPr>
        </p:nvSpPr>
        <p:spPr/>
        <p:txBody>
          <a:bodyPr/>
          <a:lstStyle/>
          <a:p>
            <a:r>
              <a:rPr lang="en-US" dirty="0"/>
              <a:t>Implementation: DFS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01765E-906E-4BF3-A57E-5E064501538F}"/>
                  </a:ext>
                </a:extLst>
              </p:cNvPr>
              <p:cNvSpPr>
                <a:spLocks noGrp="1"/>
              </p:cNvSpPr>
              <p:nvPr>
                <p:ph idx="1"/>
              </p:nvPr>
            </p:nvSpPr>
            <p:spPr>
              <a:xfrm>
                <a:off x="628650" y="1371600"/>
                <a:ext cx="7886700" cy="1795413"/>
              </a:xfrm>
            </p:spPr>
            <p:txBody>
              <a:bodyPr>
                <a:normAutofit fontScale="85000" lnSpcReduction="10000"/>
              </a:bodyPr>
              <a:lstStyle/>
              <a:p>
                <a:r>
                  <a:rPr lang="en-US" dirty="0"/>
                  <a:t>DFS could be implemented like BFS/Best-first search and just taking the last element from the frontier (LIFO).</a:t>
                </a:r>
              </a:p>
              <a:p>
                <a:r>
                  <a:rPr lang="en-US" dirty="0"/>
                  <a:t>However, to reduce the space complexity to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𝑏𝑚</m:t>
                    </m:r>
                    <m:r>
                      <a:rPr lang="en-US" i="1" dirty="0" smtClean="0">
                        <a:latin typeface="Cambria Math" panose="02040503050406030204" pitchFamily="18" charset="0"/>
                      </a:rPr>
                      <m:t>)</m:t>
                    </m:r>
                  </m:oMath>
                </a14:m>
                <a:r>
                  <a:rPr lang="en-US" i="1" dirty="0"/>
                  <a:t>, </a:t>
                </a:r>
                <a:r>
                  <a:rPr lang="en-US" dirty="0"/>
                  <a:t>the reached data structure needs to be removed! Options: </a:t>
                </a:r>
              </a:p>
              <a:p>
                <a:pPr lvl="1"/>
                <a:r>
                  <a:rPr lang="en-US" strike="sngStrike" dirty="0"/>
                  <a:t>Recursive implementation: cycle checking is a problem leading to infinite loops.</a:t>
                </a:r>
              </a:p>
              <a:p>
                <a:pPr lvl="1"/>
                <a:r>
                  <a:rPr lang="en-US" dirty="0"/>
                  <a:t>Iterative implementation: Build tree and abandoned branches are removed from memory. Cycle checking is only done against the current path. This is similar to Backtracking search.</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301765E-906E-4BF3-A57E-5E064501538F}"/>
                  </a:ext>
                </a:extLst>
              </p:cNvPr>
              <p:cNvSpPr>
                <a:spLocks noGrp="1" noRot="1" noChangeAspect="1" noMove="1" noResize="1" noEditPoints="1" noAdjustHandles="1" noChangeArrowheads="1" noChangeShapeType="1" noTextEdit="1"/>
              </p:cNvSpPr>
              <p:nvPr>
                <p:ph idx="1"/>
              </p:nvPr>
            </p:nvSpPr>
            <p:spPr>
              <a:xfrm>
                <a:off x="628650" y="1371600"/>
                <a:ext cx="7886700" cy="1795413"/>
              </a:xfrm>
              <a:blipFill>
                <a:blip r:embed="rId2"/>
                <a:stretch>
                  <a:fillRect l="-464" t="-440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61C5808-93A6-4647-A076-DB3072D09DEF}"/>
              </a:ext>
            </a:extLst>
          </p:cNvPr>
          <p:cNvPicPr>
            <a:picLocks noChangeAspect="1"/>
          </p:cNvPicPr>
          <p:nvPr/>
        </p:nvPicPr>
        <p:blipFill>
          <a:blip r:embed="rId3"/>
          <a:stretch>
            <a:fillRect/>
          </a:stretch>
        </p:blipFill>
        <p:spPr>
          <a:xfrm>
            <a:off x="678831" y="33528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0509AEDD-D45E-4C06-BAE9-2996AF55A9CA}"/>
              </a:ext>
            </a:extLst>
          </p:cNvPr>
          <p:cNvSpPr/>
          <p:nvPr/>
        </p:nvSpPr>
        <p:spPr>
          <a:xfrm>
            <a:off x="5867400" y="4724400"/>
            <a:ext cx="2952749" cy="1447800"/>
          </a:xfrm>
          <a:prstGeom prst="wedgeRoundRectCallout">
            <a:avLst>
              <a:gd name="adj1" fmla="val -143045"/>
              <a:gd name="adj2" fmla="val -27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If we only keep the current path in memory, then we can only check against the path from the root to the current node and the frontier to prevent cycles. </a:t>
            </a:r>
          </a:p>
        </p:txBody>
      </p:sp>
      <p:sp>
        <p:nvSpPr>
          <p:cNvPr id="20" name="TextBox 19">
            <a:extLst>
              <a:ext uri="{FF2B5EF4-FFF2-40B4-BE49-F238E27FC236}">
                <a16:creationId xmlns:a16="http://schemas.microsoft.com/office/drawing/2014/main" id="{3FC2994C-6D52-4ABE-B3F7-03E4BECDA0BD}"/>
              </a:ext>
            </a:extLst>
          </p:cNvPr>
          <p:cNvSpPr txBox="1"/>
          <p:nvPr/>
        </p:nvSpPr>
        <p:spPr>
          <a:xfrm>
            <a:off x="628650" y="6400800"/>
            <a:ext cx="4572000" cy="338554"/>
          </a:xfrm>
          <a:prstGeom prst="rect">
            <a:avLst/>
          </a:prstGeom>
          <a:noFill/>
        </p:spPr>
        <p:txBody>
          <a:bodyPr wrap="square">
            <a:spAutoFit/>
          </a:bodyPr>
          <a:lstStyle/>
          <a:p>
            <a:r>
              <a:rPr lang="en-US" sz="1600" dirty="0"/>
              <a:t>See BFS for function EXPAND.</a:t>
            </a:r>
          </a:p>
        </p:txBody>
      </p:sp>
      <mc:AlternateContent xmlns:mc="http://schemas.openxmlformats.org/markup-compatibility/2006" xmlns:a14="http://schemas.microsoft.com/office/drawing/2010/main">
        <mc:Choice Requires="a14">
          <p:sp>
            <p:nvSpPr>
              <p:cNvPr id="21" name="Speech Bubble: Rectangle with Corners Rounded 20">
                <a:extLst>
                  <a:ext uri="{FF2B5EF4-FFF2-40B4-BE49-F238E27FC236}">
                    <a16:creationId xmlns:a16="http://schemas.microsoft.com/office/drawing/2014/main" id="{B6482B3F-9441-443F-8FD6-D9E33B5552AA}"/>
                  </a:ext>
                </a:extLst>
              </p:cNvPr>
              <p:cNvSpPr/>
              <p:nvPr/>
            </p:nvSpPr>
            <p:spPr>
              <a:xfrm>
                <a:off x="5638800" y="3081388"/>
                <a:ext cx="1742842" cy="271412"/>
              </a:xfrm>
              <a:prstGeom prst="wedgeRoundRectCallout">
                <a:avLst>
                  <a:gd name="adj1" fmla="val -95083"/>
                  <a:gd name="adj2" fmla="val 839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DFS uses </a:t>
                </a:r>
                <a:r>
                  <a:rPr lang="en-US" sz="1600" dirty="0">
                    <a:latin typeface="Cambria Math" panose="02040503050406030204" pitchFamily="18" charset="0"/>
                    <a:ea typeface="Cambria Math" panose="02040503050406030204" pitchFamily="18" charset="0"/>
                  </a:rPr>
                  <a:t>ℓ </a:t>
                </a:r>
                <a14:m>
                  <m:oMath xmlns:m="http://schemas.openxmlformats.org/officeDocument/2006/math">
                    <m:r>
                      <a:rPr lang="en-US" sz="1600" b="0" i="1" smtClean="0">
                        <a:latin typeface="Cambria Math" panose="02040503050406030204" pitchFamily="18" charset="0"/>
                      </a:rPr>
                      <m:t>=∞</m:t>
                    </m:r>
                  </m:oMath>
                </a14:m>
                <a:endParaRPr lang="en-US" sz="1600" dirty="0"/>
              </a:p>
            </p:txBody>
          </p:sp>
        </mc:Choice>
        <mc:Fallback xmlns="">
          <p:sp>
            <p:nvSpPr>
              <p:cNvPr id="21" name="Speech Bubble: Rectangle with Corners Rounded 20">
                <a:extLst>
                  <a:ext uri="{FF2B5EF4-FFF2-40B4-BE49-F238E27FC236}">
                    <a16:creationId xmlns:a16="http://schemas.microsoft.com/office/drawing/2014/main" id="{B6482B3F-9441-443F-8FD6-D9E33B5552AA}"/>
                  </a:ext>
                </a:extLst>
              </p:cNvPr>
              <p:cNvSpPr>
                <a:spLocks noRot="1" noChangeAspect="1" noMove="1" noResize="1" noEditPoints="1" noAdjustHandles="1" noChangeArrowheads="1" noChangeShapeType="1" noTextEdit="1"/>
              </p:cNvSpPr>
              <p:nvPr/>
            </p:nvSpPr>
            <p:spPr>
              <a:xfrm>
                <a:off x="5638800" y="3081388"/>
                <a:ext cx="1742842" cy="271412"/>
              </a:xfrm>
              <a:prstGeom prst="wedgeRoundRectCallout">
                <a:avLst>
                  <a:gd name="adj1" fmla="val -95083"/>
                  <a:gd name="adj2" fmla="val 83958"/>
                  <a:gd name="adj3" fmla="val 16667"/>
                </a:avLst>
              </a:prstGeom>
              <a:blipFill>
                <a:blip r:embed="rId4"/>
                <a:stretch>
                  <a:fillRect t="-14063"/>
                </a:stretch>
              </a:blipFill>
            </p:spPr>
            <p:txBody>
              <a:bodyPr/>
              <a:lstStyle/>
              <a:p>
                <a:r>
                  <a:rPr lang="en-US">
                    <a:noFill/>
                  </a:rPr>
                  <a:t> </a:t>
                </a:r>
              </a:p>
            </p:txBody>
          </p:sp>
        </mc:Fallback>
      </mc:AlternateContent>
    </p:spTree>
    <p:extLst>
      <p:ext uri="{BB962C8B-B14F-4D97-AF65-F5344CB8AC3E}">
        <p14:creationId xmlns:p14="http://schemas.microsoft.com/office/powerpoint/2010/main" val="15194027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z="4000"/>
              <a:t>Properties of depth-first search</a:t>
            </a:r>
          </a:p>
        </p:txBody>
      </p:sp>
      <mc:AlternateContent xmlns:mc="http://schemas.openxmlformats.org/markup-compatibility/2006" xmlns:a14="http://schemas.microsoft.com/office/drawing/2010/main">
        <mc:Choice Requires="a14">
          <p:sp>
            <p:nvSpPr>
              <p:cNvPr id="45059" name="Rectangle 3"/>
              <p:cNvSpPr>
                <a:spLocks noGrp="1" noChangeArrowheads="1"/>
              </p:cNvSpPr>
              <p:nvPr>
                <p:ph idx="1"/>
              </p:nvPr>
            </p:nvSpPr>
            <p:spPr>
              <a:xfrm>
                <a:off x="628650" y="1825625"/>
                <a:ext cx="8210550" cy="4351338"/>
              </a:xfrm>
            </p:spPr>
            <p:txBody>
              <a:bodyPr>
                <a:normAutofit fontScale="70000" lnSpcReduction="20000"/>
              </a:bodyPr>
              <a:lstStyle/>
              <a:p>
                <a:r>
                  <a:rPr lang="en-US" sz="2800" b="1" dirty="0">
                    <a:solidFill>
                      <a:srgbClr val="FF0000"/>
                    </a:solidFill>
                  </a:rPr>
                  <a:t>Complete?</a:t>
                </a:r>
                <a:endParaRPr lang="en-US" sz="2800" dirty="0">
                  <a:solidFill>
                    <a:srgbClr val="FF0000"/>
                  </a:solidFill>
                </a:endParaRPr>
              </a:p>
              <a:p>
                <a:pPr lvl="1"/>
                <a:r>
                  <a:rPr lang="en-US" sz="2400" dirty="0"/>
                  <a:t>Only in finite search spaces. Some cycles can be avoided by checking for repeated states along the path.</a:t>
                </a:r>
              </a:p>
              <a:p>
                <a:pPr lvl="1"/>
                <a:r>
                  <a:rPr lang="en-US" sz="2400" b="1" dirty="0"/>
                  <a:t>Incomplete in infinite search spaces </a:t>
                </a:r>
                <a:r>
                  <a:rPr lang="en-US" sz="2400" dirty="0"/>
                  <a:t>(e.g., with cycles).</a:t>
                </a:r>
              </a:p>
              <a:p>
                <a:endParaRPr lang="en-US" sz="2800" b="1" dirty="0">
                  <a:solidFill>
                    <a:srgbClr val="FF0000"/>
                  </a:solidFill>
                </a:endParaRPr>
              </a:p>
              <a:p>
                <a:r>
                  <a:rPr lang="en-US" sz="2800" b="1" dirty="0">
                    <a:solidFill>
                      <a:srgbClr val="FF0000"/>
                    </a:solidFill>
                  </a:rPr>
                  <a:t>Optimal?</a:t>
                </a:r>
              </a:p>
              <a:p>
                <a:pPr lvl="1">
                  <a:buNone/>
                </a:pPr>
                <a:r>
                  <a:rPr lang="en-US" sz="2400" dirty="0"/>
                  <a:t>No – returns the first solution it finds.</a:t>
                </a:r>
              </a:p>
              <a:p>
                <a:endParaRPr lang="en-US" sz="2800" b="1" dirty="0">
                  <a:solidFill>
                    <a:srgbClr val="FF0000"/>
                  </a:solidFill>
                </a:endParaRPr>
              </a:p>
              <a:p>
                <a:r>
                  <a:rPr lang="en-US" sz="2800" b="1" dirty="0">
                    <a:solidFill>
                      <a:srgbClr val="FF0000"/>
                    </a:solidFill>
                  </a:rPr>
                  <a:t>Time?</a:t>
                </a:r>
                <a:r>
                  <a:rPr lang="en-US" sz="2800" dirty="0">
                    <a:solidFill>
                      <a:srgbClr val="FF0000"/>
                    </a:solidFill>
                  </a:rPr>
                  <a:t> </a:t>
                </a:r>
              </a:p>
              <a:p>
                <a:pPr lvl="1">
                  <a:buNone/>
                </a:pPr>
                <a:r>
                  <a:rPr lang="en-US" sz="2400" dirty="0"/>
                  <a:t>Could be the time to reach a solution at maximum depth </a:t>
                </a:r>
                <a:r>
                  <a:rPr lang="en-US" sz="2400" i="1" dirty="0"/>
                  <a:t>m </a:t>
                </a:r>
                <a:r>
                  <a:rPr lang="en-US" sz="2400" dirty="0"/>
                  <a:t>in the last path:</a:t>
                </a:r>
                <a:r>
                  <a:rPr lang="en-US" sz="2400" i="1" dirty="0"/>
                  <a:t> </a:t>
                </a: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m:t>
                        </m:r>
                        <m:r>
                          <a:rPr lang="en-US" sz="2400" i="1" baseline="30000" dirty="0" err="1">
                            <a:latin typeface="Cambria Math" panose="02040503050406030204" pitchFamily="18" charset="0"/>
                          </a:rPr>
                          <m:t>𝑚</m:t>
                        </m:r>
                      </m:e>
                    </m:d>
                  </m:oMath>
                </a14:m>
                <a:br>
                  <a:rPr lang="en-US" sz="2400" i="1" dirty="0"/>
                </a:br>
                <a:r>
                  <a:rPr lang="en-US" sz="2400" dirty="0"/>
                  <a:t>Terrible if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𝑑</m:t>
                    </m:r>
                  </m:oMath>
                </a14:m>
                <a:r>
                  <a:rPr lang="en-US" sz="2400" dirty="0"/>
                  <a:t>, but if there are many shallow solutions, it can be much faster than BFS.</a:t>
                </a:r>
              </a:p>
              <a:p>
                <a:endParaRPr lang="en-US" sz="2800" b="1" dirty="0">
                  <a:solidFill>
                    <a:srgbClr val="FF0000"/>
                  </a:solidFill>
                </a:endParaRPr>
              </a:p>
              <a:p>
                <a:r>
                  <a:rPr lang="en-US" sz="2800" b="1" dirty="0">
                    <a:solidFill>
                      <a:srgbClr val="FF0000"/>
                    </a:solidFill>
                  </a:rPr>
                  <a:t>Space?</a:t>
                </a:r>
                <a:r>
                  <a:rPr lang="en-US" sz="2800" dirty="0">
                    <a:solidFill>
                      <a:srgbClr val="FF0000"/>
                    </a:solidFill>
                  </a:rPr>
                  <a:t> </a:t>
                </a:r>
              </a:p>
              <a:p>
                <a:pPr lvl="1">
                  <a:buNone/>
                </a:pP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𝑏𝑚</m:t>
                        </m:r>
                      </m:e>
                    </m:d>
                  </m:oMath>
                </a14:m>
                <a:r>
                  <a:rPr lang="en-US" sz="2400" dirty="0"/>
                  <a:t> </a:t>
                </a:r>
                <a:r>
                  <a:rPr lang="en-US" sz="2400" dirty="0">
                    <a:sym typeface="Wingdings" panose="05000000000000000000" pitchFamily="2" charset="2"/>
                  </a:rPr>
                  <a:t></a:t>
                </a:r>
                <a:r>
                  <a:rPr lang="en-US" sz="2400" dirty="0"/>
                  <a:t> </a:t>
                </a:r>
                <a:r>
                  <a:rPr lang="en-US" sz="2400" b="1" dirty="0">
                    <a:solidFill>
                      <a:srgbClr val="FF0000"/>
                    </a:solidFill>
                  </a:rPr>
                  <a:t>linear in max. tree depth </a:t>
                </a:r>
                <a:r>
                  <a:rPr lang="en-US" sz="2400" dirty="0">
                    <a:solidFill>
                      <a:srgbClr val="FF0000"/>
                    </a:solidFill>
                  </a:rPr>
                  <a:t>(only if </a:t>
                </a:r>
                <a:r>
                  <a:rPr lang="en-US" sz="2400" b="1" dirty="0">
                    <a:solidFill>
                      <a:srgbClr val="FF0000"/>
                    </a:solidFill>
                  </a:rPr>
                  <a:t>no reached data structure </a:t>
                </a:r>
                <a:r>
                  <a:rPr lang="en-US" sz="2400" dirty="0">
                    <a:solidFill>
                      <a:srgbClr val="FF0000"/>
                    </a:solidFill>
                  </a:rPr>
                  <a:t>is used!)</a:t>
                </a:r>
              </a:p>
            </p:txBody>
          </p:sp>
        </mc:Choice>
        <mc:Fallback xmlns="">
          <p:sp>
            <p:nvSpPr>
              <p:cNvPr id="45059" name="Rectangle 3"/>
              <p:cNvSpPr>
                <a:spLocks noGrp="1" noRot="1" noChangeAspect="1" noMove="1" noResize="1" noEditPoints="1" noAdjustHandles="1" noChangeArrowheads="1" noChangeShapeType="1" noTextEdit="1"/>
              </p:cNvSpPr>
              <p:nvPr>
                <p:ph idx="1"/>
              </p:nvPr>
            </p:nvSpPr>
            <p:spPr>
              <a:xfrm>
                <a:off x="628650" y="1825625"/>
                <a:ext cx="8210550" cy="4351338"/>
              </a:xfrm>
              <a:blipFill>
                <a:blip r:embed="rId3"/>
                <a:stretch>
                  <a:fillRect l="-668" t="-252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DA9A586-3F8B-4C31-86AD-ABA463DF2FCF}"/>
              </a:ext>
            </a:extLst>
          </p:cNvPr>
          <p:cNvSpPr/>
          <p:nvPr/>
        </p:nvSpPr>
        <p:spPr>
          <a:xfrm>
            <a:off x="6026770" y="3081212"/>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E2CE57-5E44-48F8-9543-D465169F4975}"/>
              </a:ext>
            </a:extLst>
          </p:cNvPr>
          <p:cNvPicPr>
            <a:picLocks noChangeAspect="1"/>
          </p:cNvPicPr>
          <p:nvPr/>
        </p:nvPicPr>
        <p:blipFill>
          <a:blip r:embed="rId3"/>
          <a:stretch>
            <a:fillRect/>
          </a:stretch>
        </p:blipFill>
        <p:spPr>
          <a:xfrm>
            <a:off x="2114318" y="2819400"/>
            <a:ext cx="4515082" cy="2927500"/>
          </a:xfrm>
          <a:prstGeom prst="rect">
            <a:avLst/>
          </a:prstGeom>
        </p:spPr>
      </p:pic>
      <p:sp>
        <p:nvSpPr>
          <p:cNvPr id="28674" name="Rectangle 2"/>
          <p:cNvSpPr>
            <a:spLocks noGrp="1" noChangeArrowheads="1"/>
          </p:cNvSpPr>
          <p:nvPr>
            <p:ph type="title"/>
          </p:nvPr>
        </p:nvSpPr>
        <p:spPr/>
        <p:txBody>
          <a:bodyPr/>
          <a:lstStyle/>
          <a:p>
            <a:r>
              <a:rPr lang="en-US" dirty="0"/>
              <a:t>Remember: Goal-based Agent</a:t>
            </a:r>
          </a:p>
        </p:txBody>
      </p:sp>
      <p:sp>
        <p:nvSpPr>
          <p:cNvPr id="7" name="Content Placeholder 6"/>
          <p:cNvSpPr>
            <a:spLocks noGrp="1"/>
          </p:cNvSpPr>
          <p:nvPr>
            <p:ph idx="1"/>
          </p:nvPr>
        </p:nvSpPr>
        <p:spPr>
          <a:xfrm>
            <a:off x="628650" y="1447801"/>
            <a:ext cx="7886700" cy="1235149"/>
          </a:xfrm>
        </p:spPr>
        <p:txBody>
          <a:bodyPr>
            <a:normAutofit fontScale="92500" lnSpcReduction="10000"/>
          </a:bodyPr>
          <a:lstStyle/>
          <a:p>
            <a:r>
              <a:rPr lang="en-US" dirty="0"/>
              <a:t>The agent has the task to reach a defined </a:t>
            </a:r>
            <a:r>
              <a:rPr lang="en-US" b="1" dirty="0">
                <a:solidFill>
                  <a:srgbClr val="FF0000"/>
                </a:solidFill>
              </a:rPr>
              <a:t>goal state</a:t>
            </a:r>
            <a:r>
              <a:rPr lang="en-US" dirty="0"/>
              <a:t>. </a:t>
            </a:r>
          </a:p>
          <a:p>
            <a:r>
              <a:rPr lang="en-US" dirty="0"/>
              <a:t>The agent needs to move towards the goal. It can use </a:t>
            </a:r>
            <a:r>
              <a:rPr lang="en-US" b="1" dirty="0">
                <a:solidFill>
                  <a:srgbClr val="FF0000"/>
                </a:solidFill>
              </a:rPr>
              <a:t>search algorithms </a:t>
            </a:r>
            <a:r>
              <a:rPr lang="en-US" dirty="0"/>
              <a:t>to plan actions that lead to the goal.</a:t>
            </a:r>
          </a:p>
          <a:p>
            <a:r>
              <a:rPr lang="en-US" dirty="0"/>
              <a:t>The performance measure is typically the cost to reach the goal.</a:t>
            </a:r>
            <a:r>
              <a:rPr lang="en-US" b="1" dirty="0">
                <a:solidFill>
                  <a:srgbClr val="FF0000"/>
                </a:solidFill>
              </a:rPr>
              <a:t>  </a:t>
            </a:r>
          </a:p>
        </p:txBody>
      </p:sp>
      <p:sp>
        <p:nvSpPr>
          <p:cNvPr id="3" name="Oval 2">
            <a:extLst>
              <a:ext uri="{FF2B5EF4-FFF2-40B4-BE49-F238E27FC236}">
                <a16:creationId xmlns:a16="http://schemas.microsoft.com/office/drawing/2014/main" id="{8DC68F3E-3623-454B-9115-EF6E8CD7423F}"/>
              </a:ext>
            </a:extLst>
          </p:cNvPr>
          <p:cNvSpPr/>
          <p:nvPr/>
        </p:nvSpPr>
        <p:spPr>
          <a:xfrm>
            <a:off x="2895600" y="4664150"/>
            <a:ext cx="685800" cy="457200"/>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Rectangle 3">
            <a:extLst>
              <a:ext uri="{FF2B5EF4-FFF2-40B4-BE49-F238E27FC236}">
                <a16:creationId xmlns:a16="http://schemas.microsoft.com/office/drawing/2014/main" id="{7CAEB44A-E0D5-4126-A2E1-486A8A386ED4}"/>
              </a:ext>
            </a:extLst>
          </p:cNvPr>
          <p:cNvSpPr/>
          <p:nvPr/>
        </p:nvSpPr>
        <p:spPr>
          <a:xfrm>
            <a:off x="4191000" y="3825950"/>
            <a:ext cx="1447800" cy="45720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4B43DD05-3D9B-4F73-B36D-2727CE931ED9}"/>
              </a:ext>
            </a:extLst>
          </p:cNvPr>
          <p:cNvCxnSpPr/>
          <p:nvPr/>
        </p:nvCxnSpPr>
        <p:spPr>
          <a:xfrm flipV="1">
            <a:off x="3429000" y="4206950"/>
            <a:ext cx="685800" cy="457200"/>
          </a:xfrm>
          <a:prstGeom prst="straightConnector1">
            <a:avLst/>
          </a:prstGeom>
          <a:ln w="28575">
            <a:headEnd type="triangle" w="med" len="med"/>
            <a:tailEnd type="triangle"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09C9C9-D66E-EA9C-F32B-9350BBA1FE6F}"/>
                  </a:ext>
                </a:extLst>
              </p:cNvPr>
              <p:cNvSpPr txBox="1"/>
              <p:nvPr/>
            </p:nvSpPr>
            <p:spPr>
              <a:xfrm>
                <a:off x="1981200" y="5773917"/>
                <a:ext cx="5181600" cy="404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𝑠</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m:rPr>
                                  <m:sty m:val="p"/>
                                </m:rPr>
                                <a:rPr lang="en-US" b="0" i="0" smtClean="0">
                                  <a:latin typeface="Cambria Math" panose="02040503050406030204" pitchFamily="18" charset="0"/>
                                </a:rPr>
                                <m:t>a</m:t>
                              </m:r>
                              <m:r>
                                <a:rPr lang="en-US" b="0" i="1" smtClean="0">
                                  <a:latin typeface="Cambria Math" panose="02040503050406030204" pitchFamily="18" charset="0"/>
                                </a:rPr>
                                <m:t>∈</m:t>
                              </m:r>
                              <m:r>
                                <m:rPr>
                                  <m:sty m:val="p"/>
                                </m:rPr>
                                <a:rPr lang="en-US" b="0" i="0" smtClean="0">
                                  <a:latin typeface="Cambria Math" panose="02040503050406030204" pitchFamily="18" charset="0"/>
                                </a:rPr>
                                <m:t>A</m:t>
                              </m:r>
                            </m:sub>
                          </m:sSub>
                        </m:fName>
                        <m:e>
                          <m:r>
                            <a:rPr lang="en-US" i="1">
                              <a:latin typeface="Cambria Math" panose="02040503050406030204" pitchFamily="18" charset="0"/>
                            </a:rPr>
                            <m:t>[</m:t>
                          </m:r>
                          <m:r>
                            <a:rPr lang="en-US" i="1">
                              <a:latin typeface="Cambria Math" panose="02040503050406030204" pitchFamily="18" charset="0"/>
                            </a:rPr>
                            <m:t>𝑐𝑜𝑠𝑡</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𝑛</m:t>
                                  </m:r>
                                </m:sub>
                              </m:sSub>
                            </m:e>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𝑛</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𝑔𝑜𝑎𝑙</m:t>
                                  </m:r>
                                </m:sup>
                              </m:sSup>
                            </m:e>
                          </m:d>
                          <m:r>
                            <a:rPr lang="en-US" i="1">
                              <a:latin typeface="Cambria Math" panose="02040503050406030204" pitchFamily="18" charset="0"/>
                            </a:rPr>
                            <m:t>]</m:t>
                          </m:r>
                        </m:e>
                      </m:func>
                    </m:oMath>
                  </m:oMathPara>
                </a14:m>
                <a:endParaRPr lang="en-US" dirty="0"/>
              </a:p>
            </p:txBody>
          </p:sp>
        </mc:Choice>
        <mc:Fallback xmlns="">
          <p:sp>
            <p:nvSpPr>
              <p:cNvPr id="6" name="TextBox 5">
                <a:extLst>
                  <a:ext uri="{FF2B5EF4-FFF2-40B4-BE49-F238E27FC236}">
                    <a16:creationId xmlns:a16="http://schemas.microsoft.com/office/drawing/2014/main" id="{B309C9C9-D66E-EA9C-F32B-9350BBA1FE6F}"/>
                  </a:ext>
                </a:extLst>
              </p:cNvPr>
              <p:cNvSpPr txBox="1">
                <a:spLocks noRot="1" noChangeAspect="1" noMove="1" noResize="1" noEditPoints="1" noAdjustHandles="1" noChangeArrowheads="1" noChangeShapeType="1" noTextEdit="1"/>
              </p:cNvSpPr>
              <p:nvPr/>
            </p:nvSpPr>
            <p:spPr>
              <a:xfrm>
                <a:off x="1981200" y="5773917"/>
                <a:ext cx="5181600" cy="404983"/>
              </a:xfrm>
              <a:prstGeom prst="rect">
                <a:avLst/>
              </a:prstGeom>
              <a:blipFill>
                <a:blip r:embed="rId4"/>
                <a:stretch>
                  <a:fillRect b="-10448"/>
                </a:stretch>
              </a:blipFill>
            </p:spPr>
            <p:txBody>
              <a:bodyPr/>
              <a:lstStyle/>
              <a:p>
                <a:r>
                  <a:rPr lang="en-US">
                    <a:noFill/>
                  </a:rPr>
                  <a:t> </a:t>
                </a:r>
              </a:p>
            </p:txBody>
          </p:sp>
        </mc:Fallback>
      </mc:AlternateContent>
      <p:sp>
        <p:nvSpPr>
          <p:cNvPr id="8" name="Speech Bubble: Rectangle 7">
            <a:extLst>
              <a:ext uri="{FF2B5EF4-FFF2-40B4-BE49-F238E27FC236}">
                <a16:creationId xmlns:a16="http://schemas.microsoft.com/office/drawing/2014/main" id="{ACD4E6B8-A0B9-43DB-59B0-3C590ACE7D98}"/>
              </a:ext>
            </a:extLst>
          </p:cNvPr>
          <p:cNvSpPr/>
          <p:nvPr/>
        </p:nvSpPr>
        <p:spPr>
          <a:xfrm>
            <a:off x="7022755" y="2986180"/>
            <a:ext cx="825845" cy="369332"/>
          </a:xfrm>
          <a:prstGeom prst="wedgeRectCallout">
            <a:avLst>
              <a:gd name="adj1" fmla="val -136624"/>
              <a:gd name="adj2" fmla="val 66339"/>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Maze</a:t>
            </a:r>
          </a:p>
        </p:txBody>
      </p:sp>
      <p:sp>
        <p:nvSpPr>
          <p:cNvPr id="10" name="Speech Bubble: Rectangle 9">
            <a:extLst>
              <a:ext uri="{FF2B5EF4-FFF2-40B4-BE49-F238E27FC236}">
                <a16:creationId xmlns:a16="http://schemas.microsoft.com/office/drawing/2014/main" id="{B24A0A57-3857-A0EC-B7FB-E3797EC17823}"/>
              </a:ext>
            </a:extLst>
          </p:cNvPr>
          <p:cNvSpPr/>
          <p:nvPr/>
        </p:nvSpPr>
        <p:spPr>
          <a:xfrm>
            <a:off x="628650" y="2819400"/>
            <a:ext cx="1135082" cy="671466"/>
          </a:xfrm>
          <a:prstGeom prst="wedgeRectCallout">
            <a:avLst>
              <a:gd name="adj1" fmla="val 166126"/>
              <a:gd name="adj2" fmla="val 2990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Agent’s location</a:t>
            </a:r>
          </a:p>
        </p:txBody>
      </p:sp>
      <p:sp>
        <p:nvSpPr>
          <p:cNvPr id="11" name="Speech Bubble: Rectangle 10">
            <a:extLst>
              <a:ext uri="{FF2B5EF4-FFF2-40B4-BE49-F238E27FC236}">
                <a16:creationId xmlns:a16="http://schemas.microsoft.com/office/drawing/2014/main" id="{CB4B4DC5-FA89-D9E8-6C2F-D46303024D65}"/>
              </a:ext>
            </a:extLst>
          </p:cNvPr>
          <p:cNvSpPr/>
          <p:nvPr/>
        </p:nvSpPr>
        <p:spPr>
          <a:xfrm>
            <a:off x="628650" y="4099817"/>
            <a:ext cx="1135082" cy="671466"/>
          </a:xfrm>
          <a:prstGeom prst="wedgeRectCallout">
            <a:avLst>
              <a:gd name="adj1" fmla="val 279640"/>
              <a:gd name="adj2" fmla="val -4437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Result of moving</a:t>
            </a:r>
          </a:p>
        </p:txBody>
      </p:sp>
      <p:sp>
        <p:nvSpPr>
          <p:cNvPr id="12" name="Speech Bubble: Rectangle 11">
            <a:extLst>
              <a:ext uri="{FF2B5EF4-FFF2-40B4-BE49-F238E27FC236}">
                <a16:creationId xmlns:a16="http://schemas.microsoft.com/office/drawing/2014/main" id="{30CD1CCF-0CC1-76DC-A68A-116AAB3E2F34}"/>
              </a:ext>
            </a:extLst>
          </p:cNvPr>
          <p:cNvSpPr/>
          <p:nvPr/>
        </p:nvSpPr>
        <p:spPr>
          <a:xfrm>
            <a:off x="645968" y="4971707"/>
            <a:ext cx="1135082" cy="671466"/>
          </a:xfrm>
          <a:prstGeom prst="wedgeRectCallout">
            <a:avLst>
              <a:gd name="adj1" fmla="val 164296"/>
              <a:gd name="adj2" fmla="val -52113"/>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Exit location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Depth-first search</a:t>
            </a:r>
          </a:p>
        </p:txBody>
      </p:sp>
      <mc:AlternateContent xmlns:mc="http://schemas.openxmlformats.org/markup-compatibility/2006" xmlns:a14="http://schemas.microsoft.com/office/drawing/2010/main">
        <mc:Choice Requires="a14">
          <p:sp>
            <p:nvSpPr>
              <p:cNvPr id="32771" name="Rectangle 3"/>
              <p:cNvSpPr>
                <a:spLocks noGrp="1" noChangeArrowheads="1"/>
              </p:cNvSpPr>
              <p:nvPr>
                <p:ph idx="1"/>
              </p:nvPr>
            </p:nvSpPr>
            <p:spPr>
              <a:xfrm>
                <a:off x="628650" y="1600200"/>
                <a:ext cx="7886700" cy="4351338"/>
              </a:xfrm>
            </p:spPr>
            <p:txBody>
              <a:bodyPr/>
              <a:lstStyle/>
              <a:p>
                <a:r>
                  <a:rPr lang="en-US" sz="2400" dirty="0"/>
                  <a:t>Time: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i="1" dirty="0" err="1">
                        <a:latin typeface="Cambria Math" panose="02040503050406030204" pitchFamily="18" charset="0"/>
                      </a:rPr>
                      <m:t>𝑏</m:t>
                    </m:r>
                    <m:r>
                      <a:rPr lang="en-US" sz="2000" i="1" baseline="30000" dirty="0" err="1">
                        <a:latin typeface="Cambria Math" panose="02040503050406030204" pitchFamily="18" charset="0"/>
                      </a:rPr>
                      <m:t>𝑚</m:t>
                    </m:r>
                    <m:r>
                      <a:rPr lang="en-US" sz="2000" i="1" dirty="0">
                        <a:latin typeface="Cambria Math" panose="02040503050406030204" pitchFamily="18" charset="0"/>
                      </a:rPr>
                      <m:t>)</m:t>
                    </m:r>
                  </m:oMath>
                </a14:m>
                <a:r>
                  <a:rPr lang="en-US" sz="2000" dirty="0"/>
                  <a:t> – worst case is expanding all paths.</a:t>
                </a:r>
              </a:p>
              <a:p>
                <a:r>
                  <a:rPr lang="en-US" sz="2000" dirty="0"/>
                  <a:t>Space: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b="0" i="1" dirty="0" smtClean="0">
                        <a:latin typeface="Cambria Math" panose="02040503050406030204" pitchFamily="18" charset="0"/>
                      </a:rPr>
                      <m:t>𝑏𝑚</m:t>
                    </m:r>
                    <m:r>
                      <a:rPr lang="en-US" sz="2000" i="1" dirty="0">
                        <a:latin typeface="Cambria Math" panose="02040503050406030204" pitchFamily="18" charset="0"/>
                      </a:rPr>
                      <m:t>)</m:t>
                    </m:r>
                  </m:oMath>
                </a14:m>
                <a:r>
                  <a:rPr lang="en-US" sz="2000" dirty="0"/>
                  <a:t> - if it only stores the frontier nodes and the current path.</a:t>
                </a:r>
              </a:p>
              <a:p>
                <a:endParaRPr lang="en-US" sz="2400" dirty="0"/>
              </a:p>
            </p:txBody>
          </p:sp>
        </mc:Choice>
        <mc:Fallback xmlns="">
          <p:sp>
            <p:nvSpPr>
              <p:cNvPr id="32771"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1005" t="-1964"/>
                </a:stretch>
              </a:blipFill>
            </p:spPr>
            <p:txBody>
              <a:bodyPr/>
              <a:lstStyle/>
              <a:p>
                <a:r>
                  <a:rPr lang="en-US">
                    <a:noFill/>
                  </a:rPr>
                  <a:t> </a:t>
                </a:r>
              </a:p>
            </p:txBody>
          </p:sp>
        </mc:Fallback>
      </mc:AlternateContent>
      <p:grpSp>
        <p:nvGrpSpPr>
          <p:cNvPr id="2" name="Group 32"/>
          <p:cNvGrpSpPr/>
          <p:nvPr/>
        </p:nvGrpSpPr>
        <p:grpSpPr>
          <a:xfrm flipH="1">
            <a:off x="1988549" y="2670175"/>
            <a:ext cx="4906044" cy="2406837"/>
            <a:chOff x="3429000" y="3460563"/>
            <a:chExt cx="3352800" cy="1644837"/>
          </a:xfrm>
        </p:grpSpPr>
        <p:cxnSp>
          <p:nvCxnSpPr>
            <p:cNvPr id="24" name="Straight Arrow Connector 23"/>
            <p:cNvCxnSpPr>
              <a:cxnSpLocks/>
              <a:stCxn id="25" idx="3"/>
              <a:endCxn id="32" idx="7"/>
            </p:cNvCxnSpPr>
            <p:nvPr/>
          </p:nvCxnSpPr>
          <p:spPr>
            <a:xfrm flipH="1">
              <a:off x="3689163" y="3720726"/>
              <a:ext cx="927474" cy="591111"/>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4572000" y="3460563"/>
              <a:ext cx="304800" cy="3048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cxnSp>
          <p:nvCxnSpPr>
            <p:cNvPr id="27" name="Straight Arrow Connector 26"/>
            <p:cNvCxnSpPr>
              <a:cxnSpLocks/>
              <a:stCxn id="25" idx="5"/>
              <a:endCxn id="34" idx="1"/>
            </p:cNvCxnSpPr>
            <p:nvPr/>
          </p:nvCxnSpPr>
          <p:spPr>
            <a:xfrm>
              <a:off x="4832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953000" y="4800600"/>
              <a:ext cx="304800" cy="304800"/>
            </a:xfrm>
            <a:prstGeom prst="ellipse">
              <a:avLst/>
            </a:prstGeom>
            <a:solidFill>
              <a:schemeClr val="accent1">
                <a:lumMod val="20000"/>
                <a:lumOff val="80000"/>
              </a:schemeClr>
            </a:solidFill>
            <a:ln>
              <a:prstDash val="lgDash"/>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E</a:t>
              </a:r>
            </a:p>
          </p:txBody>
        </p:sp>
        <p:cxnSp>
          <p:nvCxnSpPr>
            <p:cNvPr id="30" name="Straight Arrow Connector 29"/>
            <p:cNvCxnSpPr>
              <a:cxnSpLocks/>
              <a:stCxn id="34" idx="3"/>
              <a:endCxn id="29" idx="7"/>
            </p:cNvCxnSpPr>
            <p:nvPr/>
          </p:nvCxnSpPr>
          <p:spPr>
            <a:xfrm flipH="1">
              <a:off x="5213163" y="4527363"/>
              <a:ext cx="546474" cy="317874"/>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429000" y="4267200"/>
              <a:ext cx="304800" cy="304800"/>
            </a:xfrm>
            <a:prstGeom prst="ellipse">
              <a:avLst/>
            </a:prstGeom>
            <a:solidFill>
              <a:schemeClr val="accent2">
                <a:lumMod val="40000"/>
                <a:lumOff val="60000"/>
              </a:schemeClr>
            </a:solidFill>
            <a:ln>
              <a:prstDash val="lg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33" name="Straight Arrow Connector 32"/>
            <p:cNvCxnSpPr>
              <a:cxnSpLocks/>
              <a:stCxn id="34" idx="5"/>
              <a:endCxn id="36" idx="1"/>
            </p:cNvCxnSpPr>
            <p:nvPr/>
          </p:nvCxnSpPr>
          <p:spPr>
            <a:xfrm>
              <a:off x="5975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715000" y="42672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B</a:t>
              </a:r>
              <a:endParaRPr lang="en-US" sz="2400" dirty="0"/>
            </a:p>
          </p:txBody>
        </p:sp>
        <p:sp>
          <p:nvSpPr>
            <p:cNvPr id="36" name="Oval 35"/>
            <p:cNvSpPr/>
            <p:nvPr/>
          </p:nvSpPr>
          <p:spPr>
            <a:xfrm>
              <a:off x="64770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D</a:t>
              </a:r>
            </a:p>
          </p:txBody>
        </p:sp>
      </p:grpSp>
      <p:sp>
        <p:nvSpPr>
          <p:cNvPr id="37" name="Right Arrow 36"/>
          <p:cNvSpPr/>
          <p:nvPr/>
        </p:nvSpPr>
        <p:spPr>
          <a:xfrm flipH="1">
            <a:off x="2345854" y="5504435"/>
            <a:ext cx="446004" cy="4572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75B1B93-1CE0-4F98-A645-A4A4C493D957}"/>
              </a:ext>
            </a:extLst>
          </p:cNvPr>
          <p:cNvSpPr txBox="1"/>
          <p:nvPr/>
        </p:nvSpPr>
        <p:spPr>
          <a:xfrm>
            <a:off x="244060" y="4085709"/>
            <a:ext cx="707245" cy="369332"/>
          </a:xfrm>
          <a:prstGeom prst="rect">
            <a:avLst/>
          </a:prstGeom>
          <a:noFill/>
        </p:spPr>
        <p:txBody>
          <a:bodyPr wrap="none" rtlCol="0">
            <a:spAutoFit/>
          </a:bodyPr>
          <a:lstStyle/>
          <a:p>
            <a:r>
              <a:rPr lang="en-US" dirty="0"/>
              <a:t>m = 4</a:t>
            </a:r>
          </a:p>
        </p:txBody>
      </p:sp>
      <p:sp>
        <p:nvSpPr>
          <p:cNvPr id="4" name="Left Brace 3">
            <a:extLst>
              <a:ext uri="{FF2B5EF4-FFF2-40B4-BE49-F238E27FC236}">
                <a16:creationId xmlns:a16="http://schemas.microsoft.com/office/drawing/2014/main" id="{B7BE99B8-0DE5-4D99-93B6-BE8A89B54C2B}"/>
              </a:ext>
            </a:extLst>
          </p:cNvPr>
          <p:cNvSpPr/>
          <p:nvPr/>
        </p:nvSpPr>
        <p:spPr>
          <a:xfrm>
            <a:off x="990600" y="2514600"/>
            <a:ext cx="169763" cy="34162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693F8618-D36B-4815-A84B-40D2ED15308B}"/>
              </a:ext>
            </a:extLst>
          </p:cNvPr>
          <p:cNvSpPr/>
          <p:nvPr/>
        </p:nvSpPr>
        <p:spPr>
          <a:xfrm>
            <a:off x="7786600" y="2627336"/>
            <a:ext cx="269187"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05E434AD-A887-4ADF-9E65-2B97B4E00869}"/>
              </a:ext>
            </a:extLst>
          </p:cNvPr>
          <p:cNvSpPr txBox="1"/>
          <p:nvPr/>
        </p:nvSpPr>
        <p:spPr>
          <a:xfrm flipH="1">
            <a:off x="8200246" y="3298674"/>
            <a:ext cx="747547" cy="369332"/>
          </a:xfrm>
          <a:prstGeom prst="rect">
            <a:avLst/>
          </a:prstGeom>
          <a:noFill/>
        </p:spPr>
        <p:txBody>
          <a:bodyPr wrap="square" rtlCol="0">
            <a:spAutoFit/>
          </a:bodyPr>
          <a:lstStyle/>
          <a:p>
            <a:r>
              <a:rPr lang="en-US" dirty="0"/>
              <a:t>d = 2</a:t>
            </a:r>
          </a:p>
        </p:txBody>
      </p:sp>
      <p:sp>
        <p:nvSpPr>
          <p:cNvPr id="23" name="TextBox 22">
            <a:extLst>
              <a:ext uri="{FF2B5EF4-FFF2-40B4-BE49-F238E27FC236}">
                <a16:creationId xmlns:a16="http://schemas.microsoft.com/office/drawing/2014/main" id="{2BA14E98-12E5-4207-93AF-FDC840F89787}"/>
              </a:ext>
            </a:extLst>
          </p:cNvPr>
          <p:cNvSpPr txBox="1"/>
          <p:nvPr/>
        </p:nvSpPr>
        <p:spPr>
          <a:xfrm flipH="1">
            <a:off x="1672540" y="5526177"/>
            <a:ext cx="762000" cy="369332"/>
          </a:xfrm>
          <a:prstGeom prst="rect">
            <a:avLst/>
          </a:prstGeom>
          <a:noFill/>
        </p:spPr>
        <p:txBody>
          <a:bodyPr wrap="square" rtlCol="0">
            <a:spAutoFit/>
          </a:bodyPr>
          <a:lstStyle/>
          <a:p>
            <a:r>
              <a:rPr lang="en-US" dirty="0"/>
              <a:t>Goal</a:t>
            </a:r>
          </a:p>
        </p:txBody>
      </p:sp>
      <p:sp>
        <p:nvSpPr>
          <p:cNvPr id="7" name="TextBox 6">
            <a:extLst>
              <a:ext uri="{FF2B5EF4-FFF2-40B4-BE49-F238E27FC236}">
                <a16:creationId xmlns:a16="http://schemas.microsoft.com/office/drawing/2014/main" id="{B09826F2-A058-429F-8387-718D5A59273A}"/>
              </a:ext>
            </a:extLst>
          </p:cNvPr>
          <p:cNvSpPr txBox="1"/>
          <p:nvPr/>
        </p:nvSpPr>
        <p:spPr>
          <a:xfrm flipH="1">
            <a:off x="4692563" y="3270821"/>
            <a:ext cx="644728" cy="369332"/>
          </a:xfrm>
          <a:prstGeom prst="rect">
            <a:avLst/>
          </a:prstGeom>
          <a:noFill/>
        </p:spPr>
        <p:txBody>
          <a:bodyPr wrap="none" rtlCol="0">
            <a:spAutoFit/>
          </a:bodyPr>
          <a:lstStyle/>
          <a:p>
            <a:r>
              <a:rPr lang="en-US" dirty="0"/>
              <a:t>b = 2</a:t>
            </a:r>
          </a:p>
        </p:txBody>
      </p:sp>
      <p:sp>
        <p:nvSpPr>
          <p:cNvPr id="43" name="Oval 42">
            <a:extLst>
              <a:ext uri="{FF2B5EF4-FFF2-40B4-BE49-F238E27FC236}">
                <a16:creationId xmlns:a16="http://schemas.microsoft.com/office/drawing/2014/main" id="{E758BBCA-CCFD-46A6-BB6B-108A2649B9ED}"/>
              </a:ext>
            </a:extLst>
          </p:cNvPr>
          <p:cNvSpPr/>
          <p:nvPr/>
        </p:nvSpPr>
        <p:spPr>
          <a:xfrm flipH="1">
            <a:off x="1260162" y="5476432"/>
            <a:ext cx="446004" cy="446004"/>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H</a:t>
            </a:r>
            <a:endParaRPr lang="en-US" sz="2400" dirty="0"/>
          </a:p>
        </p:txBody>
      </p:sp>
      <p:cxnSp>
        <p:nvCxnSpPr>
          <p:cNvPr id="44" name="Straight Arrow Connector 43">
            <a:extLst>
              <a:ext uri="{FF2B5EF4-FFF2-40B4-BE49-F238E27FC236}">
                <a16:creationId xmlns:a16="http://schemas.microsoft.com/office/drawing/2014/main" id="{5FD7A41C-EEFE-4F55-B0B1-E10394A4253B}"/>
              </a:ext>
            </a:extLst>
          </p:cNvPr>
          <p:cNvCxnSpPr>
            <a:cxnSpLocks/>
            <a:stCxn id="36" idx="5"/>
            <a:endCxn id="43" idx="0"/>
          </p:cNvCxnSpPr>
          <p:nvPr/>
        </p:nvCxnSpPr>
        <p:spPr>
          <a:xfrm flipH="1">
            <a:off x="1483164" y="5011696"/>
            <a:ext cx="570701" cy="464736"/>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2529FC-A025-4D3A-A226-231A033626DF}"/>
              </a:ext>
            </a:extLst>
          </p:cNvPr>
          <p:cNvSpPr txBox="1"/>
          <p:nvPr/>
        </p:nvSpPr>
        <p:spPr>
          <a:xfrm>
            <a:off x="2841665" y="5582206"/>
            <a:ext cx="3849515" cy="369332"/>
          </a:xfrm>
          <a:prstGeom prst="rect">
            <a:avLst/>
          </a:prstGeom>
          <a:noFill/>
        </p:spPr>
        <p:txBody>
          <a:bodyPr wrap="none" rtlCol="0">
            <a:spAutoFit/>
          </a:bodyPr>
          <a:lstStyle/>
          <a:p>
            <a:r>
              <a:rPr lang="en-US" dirty="0"/>
              <a:t>DFS finds this goal first </a:t>
            </a:r>
            <a:r>
              <a:rPr lang="en-US" dirty="0">
                <a:sym typeface="Wingdings" panose="05000000000000000000" pitchFamily="2" charset="2"/>
              </a:rPr>
              <a:t> Not optimal!</a:t>
            </a:r>
          </a:p>
        </p:txBody>
      </p:sp>
      <p:sp>
        <p:nvSpPr>
          <p:cNvPr id="38" name="TextBox 37">
            <a:extLst>
              <a:ext uri="{FF2B5EF4-FFF2-40B4-BE49-F238E27FC236}">
                <a16:creationId xmlns:a16="http://schemas.microsoft.com/office/drawing/2014/main" id="{7BEEE4E0-2498-46A6-A726-879ABF8EC5F3}"/>
              </a:ext>
            </a:extLst>
          </p:cNvPr>
          <p:cNvSpPr txBox="1"/>
          <p:nvPr/>
        </p:nvSpPr>
        <p:spPr>
          <a:xfrm flipH="1">
            <a:off x="6978104" y="3836545"/>
            <a:ext cx="762000" cy="369332"/>
          </a:xfrm>
          <a:prstGeom prst="rect">
            <a:avLst/>
          </a:prstGeom>
          <a:noFill/>
        </p:spPr>
        <p:txBody>
          <a:bodyPr wrap="square" rtlCol="0">
            <a:spAutoFit/>
          </a:bodyPr>
          <a:lstStyle/>
          <a:p>
            <a:r>
              <a:rPr lang="en-US" dirty="0"/>
              <a:t>Goal</a:t>
            </a:r>
          </a:p>
        </p:txBody>
      </p:sp>
      <p:sp>
        <p:nvSpPr>
          <p:cNvPr id="39" name="TextBox 38">
            <a:extLst>
              <a:ext uri="{FF2B5EF4-FFF2-40B4-BE49-F238E27FC236}">
                <a16:creationId xmlns:a16="http://schemas.microsoft.com/office/drawing/2014/main" id="{195FBFAB-0345-4DEC-849B-091B20789B25}"/>
              </a:ext>
            </a:extLst>
          </p:cNvPr>
          <p:cNvSpPr txBox="1"/>
          <p:nvPr/>
        </p:nvSpPr>
        <p:spPr>
          <a:xfrm>
            <a:off x="733182" y="6290846"/>
            <a:ext cx="7953618" cy="338554"/>
          </a:xfrm>
          <a:prstGeom prst="rect">
            <a:avLst/>
          </a:prstGeom>
          <a:noFill/>
        </p:spPr>
        <p:txBody>
          <a:bodyPr wrap="square" rtlCol="0">
            <a:spAutoFit/>
          </a:bodyPr>
          <a:lstStyle/>
          <a:p>
            <a:r>
              <a:rPr lang="en-US" sz="1600" b="1" dirty="0"/>
              <a:t>Note</a:t>
            </a:r>
            <a:r>
              <a:rPr lang="en-US" sz="1600" dirty="0"/>
              <a:t>: The order in which we add new nodes to the frontier can change what goal we find!</a:t>
            </a:r>
            <a:endParaRPr lang="en-US" sz="1600" dirty="0">
              <a:sym typeface="Wingdings" panose="05000000000000000000" pitchFamily="2" charset="2"/>
            </a:endParaRPr>
          </a:p>
        </p:txBody>
      </p:sp>
      <p:sp>
        <p:nvSpPr>
          <p:cNvPr id="40" name="Rectangle 39">
            <a:extLst>
              <a:ext uri="{FF2B5EF4-FFF2-40B4-BE49-F238E27FC236}">
                <a16:creationId xmlns:a16="http://schemas.microsoft.com/office/drawing/2014/main" id="{CF8A1F6E-9A8A-4F79-8CD2-39B245EC122F}"/>
              </a:ext>
            </a:extLst>
          </p:cNvPr>
          <p:cNvSpPr/>
          <p:nvPr/>
        </p:nvSpPr>
        <p:spPr>
          <a:xfrm>
            <a:off x="6205775" y="514954"/>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extLst>
      <p:ext uri="{BB962C8B-B14F-4D97-AF65-F5344CB8AC3E}">
        <p14:creationId xmlns:p14="http://schemas.microsoft.com/office/powerpoint/2010/main" val="8727286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Iterative deepening search (IDS)</a:t>
            </a:r>
          </a:p>
        </p:txBody>
      </p:sp>
      <p:sp>
        <p:nvSpPr>
          <p:cNvPr id="7" name="Content Placeholder 6"/>
          <p:cNvSpPr>
            <a:spLocks noGrp="1"/>
          </p:cNvSpPr>
          <p:nvPr>
            <p:ph idx="1"/>
          </p:nvPr>
        </p:nvSpPr>
        <p:spPr/>
        <p:txBody>
          <a:bodyPr>
            <a:normAutofit/>
          </a:bodyPr>
          <a:lstStyle/>
          <a:p>
            <a:pPr marL="0" indent="0">
              <a:buNone/>
            </a:pPr>
            <a:r>
              <a:rPr lang="en-US" dirty="0"/>
              <a:t>Can we</a:t>
            </a:r>
          </a:p>
          <a:p>
            <a:pPr marL="457200" indent="-457200">
              <a:buFont typeface="+mj-lt"/>
              <a:buAutoNum type="alphaLcParenR"/>
            </a:pPr>
            <a:r>
              <a:rPr lang="en-US" b="1" dirty="0"/>
              <a:t>get DFS’s good memory footprint, </a:t>
            </a:r>
          </a:p>
          <a:p>
            <a:pPr marL="457200" indent="-457200">
              <a:buFont typeface="+mj-lt"/>
              <a:buAutoNum type="alphaLcParenR"/>
            </a:pPr>
            <a:r>
              <a:rPr lang="en-US" b="1" dirty="0"/>
              <a:t>avoid infinite cycles, and</a:t>
            </a:r>
          </a:p>
          <a:p>
            <a:pPr marL="457200" indent="-457200">
              <a:buFont typeface="+mj-lt"/>
              <a:buAutoNum type="alphaLcParenR"/>
            </a:pPr>
            <a:r>
              <a:rPr lang="en-US" b="1" dirty="0"/>
              <a:t>preserve BFS’s optimality guaranty?</a:t>
            </a:r>
          </a:p>
          <a:p>
            <a:pPr marL="0" indent="0">
              <a:buNone/>
            </a:pPr>
            <a:endParaRPr lang="en-US" dirty="0"/>
          </a:p>
          <a:p>
            <a:pPr marL="0" indent="0">
              <a:buNone/>
            </a:pPr>
            <a:r>
              <a:rPr lang="en-US" dirty="0"/>
              <a:t>Use depth-restricted DFS and gradually increase the depth.</a:t>
            </a:r>
          </a:p>
          <a:p>
            <a:pPr marL="971550" lvl="1" indent="-514350">
              <a:buFont typeface="+mj-lt"/>
              <a:buAutoNum type="arabicPeriod"/>
            </a:pPr>
            <a:endParaRPr lang="en-US" dirty="0"/>
          </a:p>
          <a:p>
            <a:pPr marL="971550" lvl="1" indent="-514350">
              <a:buFont typeface="+mj-lt"/>
              <a:buAutoNum type="arabicPeriod"/>
            </a:pPr>
            <a:r>
              <a:rPr lang="en-US" dirty="0"/>
              <a:t>Check if the root node is the goal. </a:t>
            </a:r>
          </a:p>
          <a:p>
            <a:pPr marL="971550" lvl="1" indent="-514350">
              <a:buFont typeface="+mj-lt"/>
              <a:buAutoNum type="arabicPeriod"/>
            </a:pPr>
            <a:r>
              <a:rPr lang="en-US" dirty="0"/>
              <a:t>Do a DFS searching for a path of length 1</a:t>
            </a:r>
          </a:p>
          <a:p>
            <a:pPr marL="971550" lvl="1" indent="-514350">
              <a:buFont typeface="+mj-lt"/>
              <a:buAutoNum type="arabicPeriod"/>
            </a:pPr>
            <a:r>
              <a:rPr lang="en-US" dirty="0"/>
              <a:t>If goal not found, do a DFS searching for a path of length 2</a:t>
            </a:r>
          </a:p>
          <a:p>
            <a:pPr marL="971550" lvl="1" indent="-514350">
              <a:buFont typeface="+mj-lt"/>
              <a:buAutoNum type="arabicPeriod"/>
            </a:pPr>
            <a:r>
              <a:rPr lang="en-US" dirty="0"/>
              <a:t>If goal not found, do a DFS searching for a path of length 3</a:t>
            </a:r>
          </a:p>
          <a:p>
            <a:pPr marL="971550" lvl="1" indent="-514350">
              <a:buFont typeface="+mj-lt"/>
              <a:buAutoNum type="arabicPeriod"/>
            </a:pPr>
            <a:r>
              <a:rPr lang="en-US" dirty="0"/>
              <a: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28650" y="304800"/>
            <a:ext cx="1809750" cy="2225674"/>
          </a:xfrm>
        </p:spPr>
        <p:txBody>
          <a:bodyPr>
            <a:noAutofit/>
          </a:bodyPr>
          <a:lstStyle/>
          <a:p>
            <a:r>
              <a:rPr lang="en-US" sz="2800" dirty="0"/>
              <a:t>Iterative deepening search (IDS)</a:t>
            </a:r>
          </a:p>
        </p:txBody>
      </p:sp>
      <p:pic>
        <p:nvPicPr>
          <p:cNvPr id="2" name="Picture 1">
            <a:extLst>
              <a:ext uri="{FF2B5EF4-FFF2-40B4-BE49-F238E27FC236}">
                <a16:creationId xmlns:a16="http://schemas.microsoft.com/office/drawing/2014/main" id="{9A793F5F-7E17-4BCF-BDFC-AD093FF0BEC5}"/>
              </a:ext>
            </a:extLst>
          </p:cNvPr>
          <p:cNvPicPr>
            <a:picLocks noChangeAspect="1"/>
          </p:cNvPicPr>
          <p:nvPr/>
        </p:nvPicPr>
        <p:blipFill>
          <a:blip r:embed="rId3"/>
          <a:stretch>
            <a:fillRect/>
          </a:stretch>
        </p:blipFill>
        <p:spPr>
          <a:xfrm>
            <a:off x="2329211" y="411512"/>
            <a:ext cx="6838950" cy="6294088"/>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CA42-2D1B-4312-B658-3378B77A7F73}"/>
              </a:ext>
            </a:extLst>
          </p:cNvPr>
          <p:cNvSpPr>
            <a:spLocks noGrp="1"/>
          </p:cNvSpPr>
          <p:nvPr>
            <p:ph type="title"/>
          </p:nvPr>
        </p:nvSpPr>
        <p:spPr/>
        <p:txBody>
          <a:bodyPr/>
          <a:lstStyle/>
          <a:p>
            <a:r>
              <a:rPr lang="en-US" dirty="0"/>
              <a:t>Implementation: IDS</a:t>
            </a:r>
          </a:p>
        </p:txBody>
      </p:sp>
      <p:pic>
        <p:nvPicPr>
          <p:cNvPr id="7" name="Picture 6">
            <a:extLst>
              <a:ext uri="{FF2B5EF4-FFF2-40B4-BE49-F238E27FC236}">
                <a16:creationId xmlns:a16="http://schemas.microsoft.com/office/drawing/2014/main" id="{A54AE572-FD20-4FAF-994D-B9C655BBAB90}"/>
              </a:ext>
            </a:extLst>
          </p:cNvPr>
          <p:cNvPicPr>
            <a:picLocks noChangeAspect="1"/>
          </p:cNvPicPr>
          <p:nvPr/>
        </p:nvPicPr>
        <p:blipFill>
          <a:blip r:embed="rId2"/>
          <a:stretch>
            <a:fillRect/>
          </a:stretch>
        </p:blipFill>
        <p:spPr>
          <a:xfrm>
            <a:off x="704850" y="1676400"/>
            <a:ext cx="7524750" cy="1239829"/>
          </a:xfrm>
          <a:prstGeom prst="rect">
            <a:avLst/>
          </a:prstGeom>
        </p:spPr>
        <p:style>
          <a:lnRef idx="2">
            <a:schemeClr val="accent2"/>
          </a:lnRef>
          <a:fillRef idx="1">
            <a:schemeClr val="lt1"/>
          </a:fillRef>
          <a:effectRef idx="0">
            <a:schemeClr val="accent2"/>
          </a:effectRef>
          <a:fontRef idx="minor">
            <a:schemeClr val="dk1"/>
          </a:fontRef>
        </p:style>
      </p:pic>
      <p:pic>
        <p:nvPicPr>
          <p:cNvPr id="4" name="Picture 3">
            <a:extLst>
              <a:ext uri="{FF2B5EF4-FFF2-40B4-BE49-F238E27FC236}">
                <a16:creationId xmlns:a16="http://schemas.microsoft.com/office/drawing/2014/main" id="{27AFAF2B-AB58-4D99-AE6F-5F9B6AE76714}"/>
              </a:ext>
            </a:extLst>
          </p:cNvPr>
          <p:cNvPicPr>
            <a:picLocks noChangeAspect="1"/>
          </p:cNvPicPr>
          <p:nvPr/>
        </p:nvPicPr>
        <p:blipFill>
          <a:blip r:embed="rId3"/>
          <a:stretch>
            <a:fillRect/>
          </a:stretch>
        </p:blipFill>
        <p:spPr>
          <a:xfrm>
            <a:off x="678831" y="31242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5" name="TextBox 4">
            <a:extLst>
              <a:ext uri="{FF2B5EF4-FFF2-40B4-BE49-F238E27FC236}">
                <a16:creationId xmlns:a16="http://schemas.microsoft.com/office/drawing/2014/main" id="{9E9F1C81-A1AA-40E7-9D77-FA811D7A87F8}"/>
              </a:ext>
            </a:extLst>
          </p:cNvPr>
          <p:cNvSpPr txBox="1"/>
          <p:nvPr/>
        </p:nvSpPr>
        <p:spPr>
          <a:xfrm>
            <a:off x="628650" y="6165471"/>
            <a:ext cx="4572000" cy="338554"/>
          </a:xfrm>
          <a:prstGeom prst="rect">
            <a:avLst/>
          </a:prstGeom>
          <a:noFill/>
        </p:spPr>
        <p:txBody>
          <a:bodyPr wrap="square">
            <a:spAutoFit/>
          </a:bodyPr>
          <a:lstStyle/>
          <a:p>
            <a:r>
              <a:rPr lang="en-US" sz="1600" dirty="0"/>
              <a:t>See BFS for function EXPAND.</a:t>
            </a:r>
          </a:p>
        </p:txBody>
      </p:sp>
      <p:sp>
        <p:nvSpPr>
          <p:cNvPr id="3" name="Rectangle 2">
            <a:extLst>
              <a:ext uri="{FF2B5EF4-FFF2-40B4-BE49-F238E27FC236}">
                <a16:creationId xmlns:a16="http://schemas.microsoft.com/office/drawing/2014/main" id="{88985F07-5240-2C37-28AF-CCCADCC978E5}"/>
              </a:ext>
            </a:extLst>
          </p:cNvPr>
          <p:cNvSpPr/>
          <p:nvPr/>
        </p:nvSpPr>
        <p:spPr>
          <a:xfrm>
            <a:off x="2133600" y="3451013"/>
            <a:ext cx="1676400" cy="20658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88713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r>
              <a:rPr lang="en-US" dirty="0"/>
              <a:t>Properties of iterative deepening search</a:t>
            </a:r>
          </a:p>
        </p:txBody>
      </p:sp>
      <mc:AlternateContent xmlns:mc="http://schemas.openxmlformats.org/markup-compatibility/2006" xmlns:a14="http://schemas.microsoft.com/office/drawing/2010/main">
        <mc:Choice Requires="a14">
          <p:sp>
            <p:nvSpPr>
              <p:cNvPr id="53251" name="Rectangle 3"/>
              <p:cNvSpPr>
                <a:spLocks noGrp="1" noChangeArrowheads="1"/>
              </p:cNvSpPr>
              <p:nvPr>
                <p:ph idx="1"/>
              </p:nvPr>
            </p:nvSpPr>
            <p:spPr>
              <a:xfrm>
                <a:off x="628650" y="1825625"/>
                <a:ext cx="7886700" cy="4498975"/>
              </a:xfrm>
            </p:spPr>
            <p:txBody>
              <a:bodyPr>
                <a:normAutofit fontScale="62500" lnSpcReduction="20000"/>
              </a:bodyPr>
              <a:lstStyle/>
              <a:p>
                <a:r>
                  <a:rPr lang="en-US" sz="3200" b="1" dirty="0">
                    <a:solidFill>
                      <a:srgbClr val="FF0000"/>
                    </a:solidFill>
                  </a:rPr>
                  <a:t>Complete?</a:t>
                </a:r>
              </a:p>
              <a:p>
                <a:pPr lvl="1">
                  <a:buNone/>
                </a:pPr>
                <a:r>
                  <a:rPr lang="en-US" sz="2400" dirty="0"/>
                  <a:t>Yes</a:t>
                </a:r>
              </a:p>
              <a:p>
                <a:endParaRPr lang="en-US" sz="3200" b="1" dirty="0">
                  <a:solidFill>
                    <a:srgbClr val="FF0000"/>
                  </a:solidFill>
                </a:endParaRPr>
              </a:p>
              <a:p>
                <a:r>
                  <a:rPr lang="en-US" sz="3200" b="1" dirty="0">
                    <a:solidFill>
                      <a:srgbClr val="FF0000"/>
                    </a:solidFill>
                  </a:rPr>
                  <a:t>Optimal?</a:t>
                </a:r>
                <a:endParaRPr lang="en-US" sz="3200" dirty="0">
                  <a:solidFill>
                    <a:srgbClr val="FF0000"/>
                  </a:solidFill>
                </a:endParaRPr>
              </a:p>
              <a:p>
                <a:pPr lvl="1">
                  <a:buNone/>
                </a:pPr>
                <a:r>
                  <a:rPr lang="en-US" sz="2400" b="1" dirty="0"/>
                  <a:t>Yes</a:t>
                </a:r>
                <a:r>
                  <a:rPr lang="en-US" sz="2400" dirty="0"/>
                  <a:t>, if step cost = 1</a:t>
                </a:r>
              </a:p>
              <a:p>
                <a:endParaRPr lang="en-US" sz="3200" b="1" dirty="0">
                  <a:solidFill>
                    <a:srgbClr val="FF0000"/>
                  </a:solidFill>
                </a:endParaRPr>
              </a:p>
              <a:p>
                <a:r>
                  <a:rPr lang="en-US" sz="3200" b="1" dirty="0">
                    <a:solidFill>
                      <a:srgbClr val="FF0000"/>
                    </a:solidFill>
                  </a:rPr>
                  <a:t>Time? </a:t>
                </a:r>
              </a:p>
              <a:p>
                <a:pPr marL="342900" lvl="1" indent="0">
                  <a:buNone/>
                </a:pPr>
                <a:r>
                  <a:rPr lang="en-US" sz="2300" dirty="0"/>
                  <a:t>Consists of rebuilding trees up to d times</a:t>
                </a:r>
                <a:endParaRPr lang="en-US" sz="2300" b="1" dirty="0">
                  <a:solidFill>
                    <a:srgbClr val="CC0099"/>
                  </a:solidFill>
                </a:endParaRPr>
              </a:p>
              <a:p>
                <a:pPr lvl="1">
                  <a:buNone/>
                </a:pPr>
                <a14:m>
                  <m:oMath xmlns:m="http://schemas.openxmlformats.org/officeDocument/2006/math">
                    <m:r>
                      <a:rPr lang="en-US" sz="2300" i="1" dirty="0" smtClean="0">
                        <a:latin typeface="Cambria Math" panose="02040503050406030204" pitchFamily="18" charset="0"/>
                      </a:rPr>
                      <m:t>𝑑</m:t>
                    </m:r>
                    <m:r>
                      <a:rPr lang="en-US" sz="2300" i="1" dirty="0" smtClean="0">
                        <a:latin typeface="Cambria Math" panose="02040503050406030204" pitchFamily="18" charset="0"/>
                      </a:rPr>
                      <m:t> </m:t>
                    </m:r>
                    <m:r>
                      <a:rPr lang="en-US" sz="2300" i="1" dirty="0">
                        <a:latin typeface="Cambria Math" panose="02040503050406030204" pitchFamily="18" charset="0"/>
                      </a:rPr>
                      <m:t>𝑏</m:t>
                    </m:r>
                    <m:r>
                      <a:rPr lang="en-US" sz="2300" i="1" baseline="30000" dirty="0">
                        <a:latin typeface="Cambria Math" panose="02040503050406030204" pitchFamily="18" charset="0"/>
                      </a:rPr>
                      <m:t>1</m:t>
                    </m:r>
                    <m:r>
                      <a:rPr lang="en-US" sz="2300" i="1" dirty="0">
                        <a:latin typeface="Cambria Math" panose="02040503050406030204" pitchFamily="18" charset="0"/>
                      </a:rPr>
                      <m:t> + (</m:t>
                    </m:r>
                    <m:r>
                      <a:rPr lang="en-US" sz="2300" i="1" dirty="0">
                        <a:latin typeface="Cambria Math" panose="02040503050406030204" pitchFamily="18" charset="0"/>
                      </a:rPr>
                      <m:t>𝑑</m:t>
                    </m:r>
                    <m:r>
                      <a:rPr lang="en-US" sz="2300" i="1" dirty="0">
                        <a:latin typeface="Cambria Math" panose="02040503050406030204" pitchFamily="18" charset="0"/>
                      </a:rPr>
                      <m:t>−1)</m:t>
                    </m:r>
                    <m:r>
                      <a:rPr lang="en-US" sz="2300" i="1" dirty="0">
                        <a:latin typeface="Cambria Math" panose="02040503050406030204" pitchFamily="18" charset="0"/>
                      </a:rPr>
                      <m:t>𝑏</m:t>
                    </m:r>
                    <m:r>
                      <a:rPr lang="en-US" sz="2300" i="1" baseline="30000" dirty="0">
                        <a:latin typeface="Cambria Math" panose="02040503050406030204" pitchFamily="18" charset="0"/>
                      </a:rPr>
                      <m:t>2</m:t>
                    </m:r>
                    <m:r>
                      <a:rPr lang="en-US" sz="2300" i="1" dirty="0">
                        <a:latin typeface="Cambria Math" panose="02040503050406030204" pitchFamily="18" charset="0"/>
                      </a:rPr>
                      <m:t> + … + </m:t>
                    </m:r>
                    <m:sSup>
                      <m:sSupPr>
                        <m:ctrlPr>
                          <a:rPr lang="en-US" sz="2300" b="0" i="1" dirty="0" smtClean="0">
                            <a:latin typeface="Cambria Math" panose="02040503050406030204" pitchFamily="18" charset="0"/>
                          </a:rPr>
                        </m:ctrlPr>
                      </m:sSupPr>
                      <m:e>
                        <m:r>
                          <a:rPr lang="en-US" sz="2300" b="0" i="1" dirty="0" smtClean="0">
                            <a:latin typeface="Cambria Math" panose="02040503050406030204" pitchFamily="18" charset="0"/>
                          </a:rPr>
                          <m:t>1</m:t>
                        </m:r>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 </m:t>
                    </m:r>
                    <m:r>
                      <a:rPr lang="en-US" sz="2300" i="1" dirty="0">
                        <a:latin typeface="Cambria Math" panose="02040503050406030204" pitchFamily="18" charset="0"/>
                      </a:rPr>
                      <m:t>𝑂</m:t>
                    </m:r>
                    <m:r>
                      <a:rPr lang="en-US" sz="2300" i="1" dirty="0">
                        <a:latin typeface="Cambria Math" panose="02040503050406030204" pitchFamily="18" charset="0"/>
                      </a:rPr>
                      <m:t>(</m:t>
                    </m:r>
                    <m:sSup>
                      <m:sSupPr>
                        <m:ctrlPr>
                          <a:rPr lang="en-US" sz="2300" b="0" i="1" dirty="0" smtClean="0">
                            <a:latin typeface="Cambria Math" panose="02040503050406030204" pitchFamily="18" charset="0"/>
                          </a:rPr>
                        </m:ctrlPr>
                      </m:sSupPr>
                      <m:e>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m:t>
                    </m:r>
                  </m:oMath>
                </a14:m>
                <a:r>
                  <a:rPr lang="en-US" sz="2300" dirty="0">
                    <a:sym typeface="Wingdings" panose="05000000000000000000" pitchFamily="2" charset="2"/>
                  </a:rPr>
                  <a:t></a:t>
                </a:r>
                <a:r>
                  <a:rPr lang="en-US" sz="2300" dirty="0"/>
                  <a:t>  Slower than BFS, but the same complexity!</a:t>
                </a:r>
              </a:p>
              <a:p>
                <a:endParaRPr lang="en-US" sz="3200" b="1" dirty="0">
                  <a:solidFill>
                    <a:srgbClr val="CC0099"/>
                  </a:solidFill>
                </a:endParaRPr>
              </a:p>
              <a:p>
                <a:r>
                  <a:rPr lang="en-US" sz="3200" b="1" dirty="0">
                    <a:solidFill>
                      <a:srgbClr val="FF0000"/>
                    </a:solidFill>
                  </a:rPr>
                  <a:t>Space?</a:t>
                </a:r>
                <a:endParaRPr lang="en-US" sz="3200" dirty="0">
                  <a:solidFill>
                    <a:srgbClr val="FF0000"/>
                  </a:solidFill>
                </a:endParaRPr>
              </a:p>
              <a:p>
                <a:pPr lvl="1">
                  <a:buNone/>
                </a:pPr>
                <a:r>
                  <a:rPr lang="en-US" sz="2400" b="1" i="1" dirty="0"/>
                  <a:t>O</a:t>
                </a:r>
                <a:r>
                  <a:rPr lang="en-US" sz="2400" b="1" dirty="0"/>
                  <a:t>(</a:t>
                </a:r>
                <a:r>
                  <a:rPr lang="en-US" sz="2400" b="1" i="1" dirty="0"/>
                  <a:t>bd</a:t>
                </a:r>
                <a:r>
                  <a:rPr lang="en-US" sz="2400" b="1" dirty="0"/>
                  <a:t>) </a:t>
                </a:r>
                <a:r>
                  <a:rPr lang="en-US" sz="2400" b="1" dirty="0">
                    <a:sym typeface="Wingdings" panose="05000000000000000000" pitchFamily="2" charset="2"/>
                  </a:rPr>
                  <a:t> linear space. Even less than DFS since m&lt;=d. </a:t>
                </a:r>
                <a:r>
                  <a:rPr lang="en-US" sz="2400" dirty="0">
                    <a:sym typeface="Wingdings" panose="05000000000000000000" pitchFamily="2" charset="2"/>
                  </a:rPr>
                  <a:t>Cycles need to be handled by the depth-limited DFS implementation.</a:t>
                </a:r>
              </a:p>
              <a:p>
                <a:pPr>
                  <a:buNone/>
                </a:pPr>
                <a:endParaRPr lang="en-US" sz="2800" b="1" dirty="0"/>
              </a:p>
              <a:p>
                <a:pPr>
                  <a:buNone/>
                </a:pPr>
                <a:r>
                  <a:rPr lang="en-US" sz="2800" b="1" dirty="0"/>
                  <a:t>Note: </a:t>
                </a:r>
                <a:r>
                  <a:rPr lang="en-US" sz="2800" dirty="0"/>
                  <a:t>IDS produces the same result as BFS but trades better space complexity for worse run time.</a:t>
                </a:r>
              </a:p>
              <a:p>
                <a:pPr>
                  <a:buNone/>
                </a:pPr>
                <a:endParaRPr lang="en-US" sz="2700" dirty="0"/>
              </a:p>
            </p:txBody>
          </p:sp>
        </mc:Choice>
        <mc:Fallback xmlns="">
          <p:sp>
            <p:nvSpPr>
              <p:cNvPr id="53251" name="Rectangle 3"/>
              <p:cNvSpPr>
                <a:spLocks noGrp="1" noRot="1" noChangeAspect="1" noMove="1" noResize="1" noEditPoints="1" noAdjustHandles="1" noChangeArrowheads="1" noChangeShapeType="1" noTextEdit="1"/>
              </p:cNvSpPr>
              <p:nvPr>
                <p:ph idx="1"/>
              </p:nvPr>
            </p:nvSpPr>
            <p:spPr>
              <a:xfrm>
                <a:off x="628650" y="1825625"/>
                <a:ext cx="7886700" cy="4498975"/>
              </a:xfrm>
              <a:blipFill>
                <a:blip r:embed="rId3"/>
                <a:stretch>
                  <a:fillRect l="-696" t="-243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D82E7D8-D9C8-4FA9-8F10-9C6E76D87354}"/>
              </a:ext>
            </a:extLst>
          </p:cNvPr>
          <p:cNvSpPr/>
          <p:nvPr/>
        </p:nvSpPr>
        <p:spPr>
          <a:xfrm>
            <a:off x="6000750" y="1877085"/>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5" name="Speech Bubble: Rectangle 4">
            <a:extLst>
              <a:ext uri="{FF2B5EF4-FFF2-40B4-BE49-F238E27FC236}">
                <a16:creationId xmlns:a16="http://schemas.microsoft.com/office/drawing/2014/main" id="{86D56D25-4B95-4AF3-B66F-F2FDD2B625A4}"/>
              </a:ext>
            </a:extLst>
          </p:cNvPr>
          <p:cNvSpPr/>
          <p:nvPr/>
        </p:nvSpPr>
        <p:spPr>
          <a:xfrm>
            <a:off x="3048000" y="6060281"/>
            <a:ext cx="2819400" cy="528637"/>
          </a:xfrm>
          <a:prstGeom prst="wedgeRectCallout">
            <a:avLst>
              <a:gd name="adj1" fmla="val 87654"/>
              <a:gd name="adj2" fmla="val -108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makes IDS/DFS into the workhorse of AI.</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Person holding a compass">
            <a:extLst>
              <a:ext uri="{FF2B5EF4-FFF2-40B4-BE49-F238E27FC236}">
                <a16:creationId xmlns:a16="http://schemas.microsoft.com/office/drawing/2014/main" id="{74C0B8C8-2D8F-4BA4-8D17-CB8357D3676D}"/>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066800" y="5638800"/>
            <a:ext cx="6858000" cy="858838"/>
          </a:xfrm>
        </p:spPr>
        <p:txBody>
          <a:bodyPr vert="horz" lIns="91440" tIns="45720" rIns="91440" bIns="45720" rtlCol="0" anchor="b">
            <a:normAutofit fontScale="90000"/>
          </a:bodyPr>
          <a:lstStyle/>
          <a:p>
            <a:pPr algn="ctr" defTabSz="914400"/>
            <a:r>
              <a:rPr lang="en-US" sz="6000" b="1" dirty="0">
                <a:solidFill>
                  <a:srgbClr val="FFFFFF"/>
                </a:solidFill>
              </a:rPr>
              <a:t>Informed Search</a:t>
            </a:r>
          </a:p>
        </p:txBody>
      </p:sp>
    </p:spTree>
    <p:extLst>
      <p:ext uri="{BB962C8B-B14F-4D97-AF65-F5344CB8AC3E}">
        <p14:creationId xmlns:p14="http://schemas.microsoft.com/office/powerpoint/2010/main" val="1565501865"/>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4"/>
                <a:ext cx="7886700" cy="4498975"/>
              </a:xfrm>
            </p:spPr>
            <p:txBody>
              <a:bodyPr>
                <a:normAutofit fontScale="92500" lnSpcReduction="10000"/>
              </a:bodyPr>
              <a:lstStyle/>
              <a:p>
                <a:r>
                  <a:rPr lang="en-US" dirty="0"/>
                  <a:t>AI search problems are typically very large. We would like to improve efficiency by </a:t>
                </a:r>
                <a:r>
                  <a:rPr lang="en-US" b="1" dirty="0">
                    <a:solidFill>
                      <a:srgbClr val="FF0000"/>
                    </a:solidFill>
                  </a:rPr>
                  <a:t>expanding as few nodes as possible.</a:t>
                </a:r>
                <a:endParaRPr lang="en-US" dirty="0">
                  <a:solidFill>
                    <a:srgbClr val="FF0000"/>
                  </a:solidFill>
                </a:endParaRPr>
              </a:p>
              <a:p>
                <a:endParaRPr lang="en-US" dirty="0"/>
              </a:p>
              <a:p>
                <a:r>
                  <a:rPr lang="en-US" dirty="0"/>
                  <a:t>The agent can use </a:t>
                </a:r>
                <a:r>
                  <a:rPr lang="en-US" b="1" dirty="0">
                    <a:solidFill>
                      <a:srgbClr val="FF0000"/>
                    </a:solidFill>
                  </a:rPr>
                  <a:t>additional information </a:t>
                </a:r>
                <a:r>
                  <a:rPr lang="en-US" dirty="0"/>
                  <a:t>in the form of “hints” about how promising different states/nodes are to lead to the goal. These hints are derived from </a:t>
                </a:r>
              </a:p>
              <a:p>
                <a:pPr lvl="1"/>
                <a:r>
                  <a:rPr lang="en-US" dirty="0"/>
                  <a:t>information the agent has (e.g., a map) or</a:t>
                </a:r>
              </a:p>
              <a:p>
                <a:pPr lvl="1"/>
                <a:r>
                  <a:rPr lang="en-US" dirty="0"/>
                  <a:t>percepts coming from a sensor.</a:t>
                </a:r>
              </a:p>
              <a:p>
                <a:endParaRPr lang="en-US" dirty="0"/>
              </a:p>
              <a:p>
                <a:r>
                  <a:rPr lang="en-US" dirty="0"/>
                  <a:t>The agent uses a </a:t>
                </a:r>
                <a:r>
                  <a:rPr lang="en-US" b="1" dirty="0">
                    <a:solidFill>
                      <a:srgbClr val="FF0000"/>
                    </a:solidFill>
                  </a:rPr>
                  <a:t>heuristic function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solidFill>
                      <a:srgbClr val="FF0000"/>
                    </a:solidFill>
                  </a:rPr>
                  <a:t> </a:t>
                </a:r>
                <a:r>
                  <a:rPr lang="en-US" dirty="0"/>
                  <a:t>to rank nodes in the frontier and select the most promising state in the frontier for expansion using a </a:t>
                </a:r>
                <a:r>
                  <a:rPr lang="en-US" b="1" dirty="0">
                    <a:solidFill>
                      <a:srgbClr val="FF0000"/>
                    </a:solidFill>
                  </a:rPr>
                  <a:t>best-first search </a:t>
                </a:r>
                <a:r>
                  <a:rPr lang="en-US" dirty="0"/>
                  <a:t>strategy.</a:t>
                </a:r>
              </a:p>
              <a:p>
                <a:pPr lvl="1"/>
                <a:endParaRPr lang="en-US" dirty="0"/>
              </a:p>
              <a:p>
                <a:r>
                  <a:rPr lang="en-US" dirty="0"/>
                  <a:t>Algorithms:</a:t>
                </a:r>
              </a:p>
              <a:p>
                <a:pPr lvl="1"/>
                <a:r>
                  <a:rPr lang="en-US" dirty="0"/>
                  <a:t>Greedy best-first search</a:t>
                </a:r>
              </a:p>
              <a:p>
                <a:pPr lvl="1"/>
                <a:r>
                  <a:rPr lang="en-US" dirty="0"/>
                  <a:t>A* search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541" t="-1762" b="-678"/>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9200"/>
                <a:ext cx="8229600" cy="4525963"/>
              </a:xfrm>
            </p:spPr>
            <p:txBody>
              <a:bodyPr>
                <a:normAutofit/>
              </a:bodyPr>
              <a:lstStyle/>
              <a:p>
                <a:r>
                  <a:rPr lang="en-US" sz="2000" b="1" dirty="0">
                    <a:solidFill>
                      <a:srgbClr val="FF0000"/>
                    </a:solidFill>
                  </a:rPr>
                  <a:t>Heuristic function </a:t>
                </a:r>
                <a14:m>
                  <m:oMath xmlns:m="http://schemas.openxmlformats.org/officeDocument/2006/math">
                    <m:r>
                      <a:rPr lang="en-US" sz="2000" i="1" dirty="0" smtClean="0">
                        <a:latin typeface="Cambria Math" panose="02040503050406030204" pitchFamily="18" charset="0"/>
                      </a:rPr>
                      <m:t>h</m:t>
                    </m:r>
                    <m:r>
                      <a:rPr lang="en-US" sz="2000" i="1" dirty="0" smtClean="0">
                        <a:latin typeface="Cambria Math" panose="02040503050406030204" pitchFamily="18" charset="0"/>
                      </a:rPr>
                      <m:t>(</m:t>
                    </m:r>
                    <m:r>
                      <a:rPr lang="en-US" sz="2000" i="1" dirty="0" smtClean="0">
                        <a:latin typeface="Cambria Math" panose="02040503050406030204" pitchFamily="18" charset="0"/>
                      </a:rPr>
                      <m:t>𝑛</m:t>
                    </m:r>
                    <m:r>
                      <a:rPr lang="en-US" sz="2000" i="1" dirty="0" smtClean="0">
                        <a:latin typeface="Cambria Math" panose="02040503050406030204" pitchFamily="18" charset="0"/>
                      </a:rPr>
                      <m:t>) </m:t>
                    </m:r>
                  </m:oMath>
                </a14:m>
                <a:r>
                  <a:rPr lang="en-US" sz="2000" dirty="0"/>
                  <a:t>estimates the cost of reaching a node representing the goal state from the current node </a:t>
                </a:r>
                <a14:m>
                  <m:oMath xmlns:m="http://schemas.openxmlformats.org/officeDocument/2006/math">
                    <m:r>
                      <a:rPr lang="en-US" sz="2000" i="1" dirty="0" smtClean="0">
                        <a:latin typeface="Cambria Math" panose="02040503050406030204" pitchFamily="18" charset="0"/>
                      </a:rPr>
                      <m:t>𝑛</m:t>
                    </m:r>
                  </m:oMath>
                </a14:m>
                <a:r>
                  <a:rPr lang="en-US" sz="2000" i="1" dirty="0"/>
                  <a:t>.</a:t>
                </a:r>
                <a:endParaRPr lang="en-US" sz="2000" dirty="0"/>
              </a:p>
              <a:p>
                <a:r>
                  <a:rPr lang="en-US" sz="2000" dirty="0"/>
                  <a:t>Examples: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9200"/>
                <a:ext cx="8229600" cy="4525963"/>
              </a:xfrm>
              <a:blipFill>
                <a:blip r:embed="rId3"/>
                <a:stretch>
                  <a:fillRect l="-667" t="-1348"/>
                </a:stretch>
              </a:blipFill>
            </p:spPr>
            <p:txBody>
              <a:bodyPr/>
              <a:lstStyle/>
              <a:p>
                <a:r>
                  <a:rPr lang="en-US">
                    <a:noFill/>
                  </a:rPr>
                  <a:t> </a:t>
                </a:r>
              </a:p>
            </p:txBody>
          </p:sp>
        </mc:Fallback>
      </mc:AlternateContent>
      <p:pic>
        <p:nvPicPr>
          <p:cNvPr id="5"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652534" y="3059960"/>
            <a:ext cx="3272163" cy="3272163"/>
          </a:xfrm>
          <a:prstGeom prst="rect">
            <a:avLst/>
          </a:prstGeom>
          <a:noFill/>
          <a:ln w="9525">
            <a:noFill/>
            <a:miter lim="800000"/>
            <a:headEnd/>
            <a:tailEnd/>
          </a:ln>
        </p:spPr>
      </p:pic>
      <p:sp>
        <p:nvSpPr>
          <p:cNvPr id="6" name="Down Arrow 5"/>
          <p:cNvSpPr/>
          <p:nvPr/>
        </p:nvSpPr>
        <p:spPr>
          <a:xfrm>
            <a:off x="834321" y="2808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514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928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6355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5301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423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4843534" y="3031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779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486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900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6342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5273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394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2209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2221468"/>
            <a:ext cx="2099614" cy="369332"/>
          </a:xfrm>
          <a:prstGeom prst="rect">
            <a:avLst/>
          </a:prstGeom>
        </p:spPr>
        <p:txBody>
          <a:bodyPr wrap="none">
            <a:spAutoFit/>
          </a:bodyPr>
          <a:lstStyle/>
          <a:p>
            <a:r>
              <a:rPr lang="en-US" b="1" dirty="0"/>
              <a:t>Manhattan distance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16" grpId="0"/>
      <p:bldP spid="17" grpId="0" animBg="1"/>
      <p:bldP spid="1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Heuristic for the Romania problem</a:t>
            </a:r>
          </a:p>
        </p:txBody>
      </p:sp>
      <p:pic>
        <p:nvPicPr>
          <p:cNvPr id="8196" name="Picture 4" descr="romania2"/>
          <p:cNvPicPr>
            <a:picLocks noChangeAspect="1" noChangeArrowheads="1"/>
          </p:cNvPicPr>
          <p:nvPr/>
        </p:nvPicPr>
        <p:blipFill>
          <a:blip r:embed="rId3" cstate="print"/>
          <a:srcRect/>
          <a:stretch>
            <a:fillRect/>
          </a:stretch>
        </p:blipFill>
        <p:spPr bwMode="auto">
          <a:xfrm>
            <a:off x="381000" y="1828800"/>
            <a:ext cx="8229600" cy="4033838"/>
          </a:xfrm>
          <a:prstGeom prst="rect">
            <a:avLst/>
          </a:prstGeom>
          <a:noFill/>
        </p:spPr>
      </p:pic>
      <p:sp>
        <p:nvSpPr>
          <p:cNvPr id="7" name="Rectangle 6">
            <a:extLst>
              <a:ext uri="{FF2B5EF4-FFF2-40B4-BE49-F238E27FC236}">
                <a16:creationId xmlns:a16="http://schemas.microsoft.com/office/drawing/2014/main" id="{F78DBA2A-F6A5-49BF-96B9-767627D3AC80}"/>
              </a:ext>
            </a:extLst>
          </p:cNvPr>
          <p:cNvSpPr/>
          <p:nvPr/>
        </p:nvSpPr>
        <p:spPr>
          <a:xfrm>
            <a:off x="8224929" y="1905000"/>
            <a:ext cx="614271" cy="400110"/>
          </a:xfrm>
          <a:prstGeom prst="rect">
            <a:avLst/>
          </a:prstGeom>
        </p:spPr>
        <p:txBody>
          <a:bodyPr wrap="none">
            <a:spAutoFit/>
          </a:bodyPr>
          <a:lstStyle/>
          <a:p>
            <a:r>
              <a:rPr lang="en-US" sz="2000" b="1" i="1" dirty="0"/>
              <a:t>h</a:t>
            </a:r>
            <a:r>
              <a:rPr lang="en-US" sz="2000" b="1" dirty="0"/>
              <a:t>(</a:t>
            </a:r>
            <a:r>
              <a:rPr lang="en-US" sz="2000" b="1" i="1" dirty="0"/>
              <a:t>n</a:t>
            </a:r>
            <a:r>
              <a:rPr lang="en-US" sz="2000" b="1" dirty="0"/>
              <a:t>)</a:t>
            </a:r>
          </a:p>
        </p:txBody>
      </p:sp>
      <p:sp>
        <p:nvSpPr>
          <p:cNvPr id="2" name="TextBox 1">
            <a:extLst>
              <a:ext uri="{FF2B5EF4-FFF2-40B4-BE49-F238E27FC236}">
                <a16:creationId xmlns:a16="http://schemas.microsoft.com/office/drawing/2014/main" id="{DFB2DA8B-530E-3480-9EF1-91951EBF384E}"/>
              </a:ext>
            </a:extLst>
          </p:cNvPr>
          <p:cNvSpPr txBox="1"/>
          <p:nvPr/>
        </p:nvSpPr>
        <p:spPr>
          <a:xfrm>
            <a:off x="628650" y="1371600"/>
            <a:ext cx="6991350" cy="369332"/>
          </a:xfrm>
          <a:prstGeom prst="rect">
            <a:avLst/>
          </a:prstGeom>
          <a:noFill/>
        </p:spPr>
        <p:txBody>
          <a:bodyPr wrap="square" rtlCol="0">
            <a:spAutoFit/>
          </a:bodyPr>
          <a:lstStyle/>
          <a:p>
            <a:r>
              <a:rPr lang="en-US" dirty="0"/>
              <a:t>Drive from Arad to Bucharest using a table with straight-line distances.</a:t>
            </a:r>
          </a:p>
        </p:txBody>
      </p:sp>
      <p:sp>
        <p:nvSpPr>
          <p:cNvPr id="4" name="Oval 3">
            <a:extLst>
              <a:ext uri="{FF2B5EF4-FFF2-40B4-BE49-F238E27FC236}">
                <a16:creationId xmlns:a16="http://schemas.microsoft.com/office/drawing/2014/main" id="{7E81295B-94F7-16E4-C004-0A9784F7815D}"/>
              </a:ext>
            </a:extLst>
          </p:cNvPr>
          <p:cNvSpPr/>
          <p:nvPr/>
        </p:nvSpPr>
        <p:spPr>
          <a:xfrm>
            <a:off x="381000" y="2754332"/>
            <a:ext cx="609600" cy="44606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F527A35-B54A-2D95-8C44-1F2B0C36B132}"/>
              </a:ext>
            </a:extLst>
          </p:cNvPr>
          <p:cNvSpPr/>
          <p:nvPr/>
        </p:nvSpPr>
        <p:spPr>
          <a:xfrm>
            <a:off x="4267200" y="4800600"/>
            <a:ext cx="1066800"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B22628DF-9595-EB93-31F4-B9C6D3306957}"/>
              </a:ext>
            </a:extLst>
          </p:cNvPr>
          <p:cNvCxnSpPr>
            <a:cxnSpLocks/>
          </p:cNvCxnSpPr>
          <p:nvPr/>
        </p:nvCxnSpPr>
        <p:spPr>
          <a:xfrm>
            <a:off x="838200" y="3009902"/>
            <a:ext cx="3657600" cy="1943098"/>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9" name="Oval 8">
            <a:extLst>
              <a:ext uri="{FF2B5EF4-FFF2-40B4-BE49-F238E27FC236}">
                <a16:creationId xmlns:a16="http://schemas.microsoft.com/office/drawing/2014/main" id="{6C6C391E-8BF1-7C12-BFFE-0645E1200BE3}"/>
              </a:ext>
            </a:extLst>
          </p:cNvPr>
          <p:cNvSpPr/>
          <p:nvPr/>
        </p:nvSpPr>
        <p:spPr>
          <a:xfrm>
            <a:off x="6853328" y="2133204"/>
            <a:ext cx="1909671" cy="259773"/>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Greedy best-first search example</a:t>
            </a:r>
          </a:p>
        </p:txBody>
      </p:sp>
      <p:pic>
        <p:nvPicPr>
          <p:cNvPr id="10244" name="Picture 4" descr="greedy-progress01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813A329-F65E-4329-9D0F-2A7F26023156}"/>
              </a:ext>
            </a:extLst>
          </p:cNvPr>
          <p:cNvSpPr/>
          <p:nvPr/>
        </p:nvSpPr>
        <p:spPr>
          <a:xfrm>
            <a:off x="685800" y="1420595"/>
            <a:ext cx="3124200" cy="923330"/>
          </a:xfrm>
          <a:prstGeom prst="rect">
            <a:avLst/>
          </a:prstGeom>
        </p:spPr>
        <p:txBody>
          <a:bodyPr wrap="square">
            <a:spAutoFit/>
          </a:bodyPr>
          <a:lstStyle/>
          <a:p>
            <a:r>
              <a:rPr lang="en-US" b="1" dirty="0"/>
              <a:t>Expansion rule: Expand the node that has the lowest value of the heuristic function </a:t>
            </a:r>
            <a:r>
              <a:rPr lang="en-US" b="1" i="1" dirty="0"/>
              <a:t>h</a:t>
            </a:r>
            <a:r>
              <a:rPr lang="en-US" b="1" dirty="0"/>
              <a:t>(</a:t>
            </a:r>
            <a:r>
              <a:rPr lang="en-US" b="1" i="1" dirty="0"/>
              <a:t>n</a:t>
            </a:r>
            <a:r>
              <a:rPr lang="en-US" b="1" dirty="0"/>
              <a:t>)</a:t>
            </a:r>
          </a:p>
        </p:txBody>
      </p:sp>
      <p:sp>
        <p:nvSpPr>
          <p:cNvPr id="8" name="Oval 7">
            <a:extLst>
              <a:ext uri="{FF2B5EF4-FFF2-40B4-BE49-F238E27FC236}">
                <a16:creationId xmlns:a16="http://schemas.microsoft.com/office/drawing/2014/main" id="{BE048C35-3A6E-4B42-803D-03F8170F3848}"/>
              </a:ext>
            </a:extLst>
          </p:cNvPr>
          <p:cNvSpPr/>
          <p:nvPr/>
        </p:nvSpPr>
        <p:spPr>
          <a:xfrm>
            <a:off x="7744968" y="41148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BCCA6DC-EE15-42ED-A9EB-EAE135849C46}"/>
              </a:ext>
            </a:extLst>
          </p:cNvPr>
          <p:cNvCxnSpPr>
            <a:cxnSpLocks/>
          </p:cNvCxnSpPr>
          <p:nvPr/>
        </p:nvCxnSpPr>
        <p:spPr>
          <a:xfrm>
            <a:off x="3886200" y="4724400"/>
            <a:ext cx="2362200" cy="1295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72EE3BD0-89FD-4BAB-9EE2-A555148474C0}"/>
              </a:ext>
            </a:extLst>
          </p:cNvPr>
          <p:cNvSpPr/>
          <p:nvPr/>
        </p:nvSpPr>
        <p:spPr>
          <a:xfrm>
            <a:off x="4122209" y="1905000"/>
            <a:ext cx="678391" cy="369332"/>
          </a:xfrm>
          <a:prstGeom prst="rect">
            <a:avLst/>
          </a:prstGeom>
        </p:spPr>
        <p:txBody>
          <a:bodyPr wrap="none">
            <a:spAutoFit/>
          </a:bodyPr>
          <a:lstStyle/>
          <a:p>
            <a:r>
              <a:rPr lang="en-US" i="1" dirty="0"/>
              <a:t>h</a:t>
            </a:r>
            <a:r>
              <a:rPr lang="en-US" dirty="0"/>
              <a:t>(</a:t>
            </a:r>
            <a:r>
              <a:rPr lang="en-US" i="1" dirty="0"/>
              <a:t>n</a:t>
            </a:r>
            <a:r>
              <a:rPr lang="en-US" dirty="0"/>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199"/>
            <a:ext cx="4648200" cy="3483954"/>
          </a:xfrm>
        </p:spPr>
        <p:txBody>
          <a:bodyPr>
            <a:noAutofit/>
          </a:bodyPr>
          <a:lstStyle/>
          <a:p>
            <a:pPr>
              <a:lnSpc>
                <a:spcPct val="120000"/>
              </a:lnSpc>
            </a:pPr>
            <a:r>
              <a:rPr lang="en-US" sz="1800" dirty="0"/>
              <a:t>We will consider the problem of designing </a:t>
            </a:r>
            <a:r>
              <a:rPr lang="en-US" sz="1800" b="1" dirty="0">
                <a:solidFill>
                  <a:srgbClr val="FF0000"/>
                </a:solidFill>
              </a:rPr>
              <a:t>goal-based agents</a:t>
            </a:r>
            <a:r>
              <a:rPr lang="en-US" sz="1800" dirty="0"/>
              <a:t> in</a:t>
            </a:r>
            <a:r>
              <a:rPr lang="en-US" sz="1800" b="1" dirty="0">
                <a:solidFill>
                  <a:srgbClr val="FF0000"/>
                </a:solidFill>
              </a:rPr>
              <a:t>, known</a:t>
            </a:r>
            <a:r>
              <a:rPr lang="en-US" sz="1800" dirty="0">
                <a:solidFill>
                  <a:srgbClr val="FF0000"/>
                </a:solidFill>
              </a:rPr>
              <a:t>, </a:t>
            </a:r>
            <a:r>
              <a:rPr lang="en-US" sz="1800" b="1" dirty="0">
                <a:solidFill>
                  <a:srgbClr val="FF0000"/>
                </a:solidFill>
              </a:rPr>
              <a:t>fully observable</a:t>
            </a:r>
            <a:r>
              <a:rPr lang="en-US" sz="1800" dirty="0">
                <a:solidFill>
                  <a:srgbClr val="FF0000"/>
                </a:solidFill>
              </a:rPr>
              <a:t>, </a:t>
            </a:r>
            <a:r>
              <a:rPr lang="en-US" sz="1800" b="1" dirty="0">
                <a:solidFill>
                  <a:srgbClr val="FF0000"/>
                </a:solidFill>
              </a:rPr>
              <a:t>deterministic </a:t>
            </a:r>
            <a:r>
              <a:rPr lang="en-US" sz="1800" dirty="0"/>
              <a:t>environments.</a:t>
            </a:r>
          </a:p>
          <a:p>
            <a:pPr>
              <a:lnSpc>
                <a:spcPct val="120000"/>
              </a:lnSpc>
            </a:pPr>
            <a:r>
              <a:rPr lang="en-US" sz="1800" dirty="0"/>
              <a:t>For now, we consider only a discrete environment using an </a:t>
            </a:r>
            <a:r>
              <a:rPr lang="en-US" sz="1800" b="1" dirty="0">
                <a:solidFill>
                  <a:srgbClr val="FF0000"/>
                </a:solidFill>
              </a:rPr>
              <a:t>atomic state representation </a:t>
            </a:r>
            <a:r>
              <a:rPr lang="en-US" sz="1800" dirty="0"/>
              <a:t>(states are just labeled 1, 2, 3, …). </a:t>
            </a:r>
          </a:p>
          <a:p>
            <a:pPr>
              <a:lnSpc>
                <a:spcPct val="120000"/>
              </a:lnSpc>
            </a:pPr>
            <a:r>
              <a:rPr lang="en-US" sz="1800" dirty="0"/>
              <a:t>The </a:t>
            </a:r>
            <a:r>
              <a:rPr lang="en-US" sz="1800" b="1" dirty="0">
                <a:solidFill>
                  <a:srgbClr val="FF0000"/>
                </a:solidFill>
              </a:rPr>
              <a:t>state space </a:t>
            </a:r>
            <a:r>
              <a:rPr lang="en-US" sz="1800" dirty="0"/>
              <a:t>is the set of all possible states of the environment and some states are marked as </a:t>
            </a:r>
            <a:r>
              <a:rPr lang="en-US" sz="1800" b="1" dirty="0">
                <a:solidFill>
                  <a:srgbClr val="FF0000"/>
                </a:solidFill>
              </a:rPr>
              <a:t>goal states</a:t>
            </a:r>
            <a:r>
              <a:rPr lang="en-US" sz="1800" dirty="0"/>
              <a:t>.</a:t>
            </a:r>
          </a:p>
        </p:txBody>
      </p:sp>
      <p:sp>
        <p:nvSpPr>
          <p:cNvPr id="5" name="Down Arrow 4">
            <a:extLst>
              <a:ext uri="{FF2B5EF4-FFF2-40B4-BE49-F238E27FC236}">
                <a16:creationId xmlns:a16="http://schemas.microsoft.com/office/drawing/2014/main" id="{073A3626-0AFF-4DB0-9BD3-AB42694A6ECD}"/>
              </a:ext>
            </a:extLst>
          </p:cNvPr>
          <p:cNvSpPr/>
          <p:nvPr/>
        </p:nvSpPr>
        <p:spPr>
          <a:xfrm>
            <a:off x="5514696" y="16002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B475CD-320D-4BEC-8249-FAB7C36E4220}"/>
              </a:ext>
            </a:extLst>
          </p:cNvPr>
          <p:cNvSpPr txBox="1"/>
          <p:nvPr/>
        </p:nvSpPr>
        <p:spPr>
          <a:xfrm>
            <a:off x="4810833" y="1260568"/>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7" name="Down Arrow 6">
            <a:extLst>
              <a:ext uri="{FF2B5EF4-FFF2-40B4-BE49-F238E27FC236}">
                <a16:creationId xmlns:a16="http://schemas.microsoft.com/office/drawing/2014/main" id="{50D635EB-0989-48D8-A8A1-D3A13DCCAA82}"/>
              </a:ext>
            </a:extLst>
          </p:cNvPr>
          <p:cNvSpPr/>
          <p:nvPr/>
        </p:nvSpPr>
        <p:spPr>
          <a:xfrm rot="5400000">
            <a:off x="8202760" y="43053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210C4A-14C0-45E5-9525-BE6B00C02E6E}"/>
              </a:ext>
            </a:extLst>
          </p:cNvPr>
          <p:cNvSpPr txBox="1"/>
          <p:nvPr/>
        </p:nvSpPr>
        <p:spPr>
          <a:xfrm>
            <a:off x="8475227" y="4154269"/>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pic>
        <p:nvPicPr>
          <p:cNvPr id="9" name="Picture 2">
            <a:extLst>
              <a:ext uri="{FF2B5EF4-FFF2-40B4-BE49-F238E27FC236}">
                <a16:creationId xmlns:a16="http://schemas.microsoft.com/office/drawing/2014/main" id="{115D41D1-098D-4C6D-B23C-D38D3CD0B6F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1941626"/>
            <a:ext cx="2667000" cy="2706574"/>
          </a:xfrm>
          <a:prstGeom prst="rect">
            <a:avLst/>
          </a:prstGeom>
          <a:noFill/>
          <a:ln w="9525">
            <a:noFill/>
            <a:miter lim="800000"/>
            <a:headEnd/>
            <a:tailEnd/>
          </a:ln>
        </p:spPr>
      </p:pic>
      <p:sp>
        <p:nvSpPr>
          <p:cNvPr id="10" name="Oval 9">
            <a:extLst>
              <a:ext uri="{FF2B5EF4-FFF2-40B4-BE49-F238E27FC236}">
                <a16:creationId xmlns:a16="http://schemas.microsoft.com/office/drawing/2014/main" id="{763C5F09-DFCB-4B62-A993-0E7C238B344C}"/>
              </a:ext>
            </a:extLst>
          </p:cNvPr>
          <p:cNvSpPr/>
          <p:nvPr/>
        </p:nvSpPr>
        <p:spPr>
          <a:xfrm>
            <a:off x="7951357" y="4343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z</a:t>
            </a:r>
          </a:p>
        </p:txBody>
      </p:sp>
      <p:sp>
        <p:nvSpPr>
          <p:cNvPr id="11" name="Oval 10">
            <a:extLst>
              <a:ext uri="{FF2B5EF4-FFF2-40B4-BE49-F238E27FC236}">
                <a16:creationId xmlns:a16="http://schemas.microsoft.com/office/drawing/2014/main" id="{083E1FD8-D598-4E42-B662-5A00630748E9}"/>
              </a:ext>
            </a:extLst>
          </p:cNvPr>
          <p:cNvSpPr/>
          <p:nvPr/>
        </p:nvSpPr>
        <p:spPr>
          <a:xfrm>
            <a:off x="5558615" y="19412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18" name="Rectangle 17">
            <a:extLst>
              <a:ext uri="{FF2B5EF4-FFF2-40B4-BE49-F238E27FC236}">
                <a16:creationId xmlns:a16="http://schemas.microsoft.com/office/drawing/2014/main" id="{45F34364-3894-46B7-9BF7-13C4B30D6779}"/>
              </a:ext>
            </a:extLst>
          </p:cNvPr>
          <p:cNvSpPr/>
          <p:nvPr/>
        </p:nvSpPr>
        <p:spPr>
          <a:xfrm>
            <a:off x="457200" y="4744859"/>
            <a:ext cx="8077200" cy="1732141"/>
          </a:xfrm>
          <a:prstGeom prst="rect">
            <a:avLst/>
          </a:prstGeom>
        </p:spPr>
        <p:txBody>
          <a:bodyPr wrap="square">
            <a:spAutoFit/>
          </a:bodyPr>
          <a:lstStyle/>
          <a:p>
            <a:pPr>
              <a:lnSpc>
                <a:spcPct val="120000"/>
              </a:lnSpc>
            </a:pPr>
            <a:r>
              <a:rPr lang="en-US" b="1" dirty="0"/>
              <a:t>Phases:</a:t>
            </a:r>
          </a:p>
          <a:p>
            <a:pPr marL="342900" indent="-342900">
              <a:lnSpc>
                <a:spcPct val="120000"/>
              </a:lnSpc>
              <a:buFont typeface="+mj-lt"/>
              <a:buAutoNum type="arabicParenR"/>
            </a:pPr>
            <a:r>
              <a:rPr lang="en-US" b="1" dirty="0"/>
              <a:t>Search/Planning</a:t>
            </a:r>
            <a:r>
              <a:rPr lang="en-US" dirty="0"/>
              <a:t>: the process of looking for the </a:t>
            </a:r>
            <a:r>
              <a:rPr lang="en-US" b="1" dirty="0">
                <a:solidFill>
                  <a:srgbClr val="FF0000"/>
                </a:solidFill>
              </a:rPr>
              <a:t>sequence of actions</a:t>
            </a:r>
            <a:r>
              <a:rPr lang="en-US" dirty="0"/>
              <a:t> that reaches a goal state. Requires that the agent knows what happens when it moves!</a:t>
            </a:r>
            <a:endParaRPr lang="en-US" b="1" dirty="0"/>
          </a:p>
          <a:p>
            <a:pPr marL="342900" indent="-342900">
              <a:lnSpc>
                <a:spcPct val="120000"/>
              </a:lnSpc>
              <a:buFont typeface="+mj-lt"/>
              <a:buAutoNum type="arabicParenR"/>
            </a:pPr>
            <a:r>
              <a:rPr lang="en-US" b="1" dirty="0"/>
              <a:t>Execution</a:t>
            </a:r>
            <a:r>
              <a:rPr lang="en-US" dirty="0"/>
              <a:t>: Once the agent begins executing the search solution in a deterministic, known environment, it can ignore its percepts (</a:t>
            </a:r>
            <a:r>
              <a:rPr lang="en-US" b="1" dirty="0">
                <a:solidFill>
                  <a:srgbClr val="FF0000"/>
                </a:solidFill>
              </a:rPr>
              <a:t>open-loop system</a:t>
            </a:r>
            <a:r>
              <a:rPr lang="en-US" dirty="0"/>
              <a:t>).</a:t>
            </a:r>
          </a:p>
        </p:txBody>
      </p:sp>
      <p:sp>
        <p:nvSpPr>
          <p:cNvPr id="35" name="Freeform: Shape 34">
            <a:extLst>
              <a:ext uri="{FF2B5EF4-FFF2-40B4-BE49-F238E27FC236}">
                <a16:creationId xmlns:a16="http://schemas.microsoft.com/office/drawing/2014/main" id="{E0D0D545-B943-4285-A339-83D7F794D602}"/>
              </a:ext>
            </a:extLst>
          </p:cNvPr>
          <p:cNvSpPr/>
          <p:nvPr/>
        </p:nvSpPr>
        <p:spPr>
          <a:xfrm>
            <a:off x="5596420" y="213408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1" grpId="0" animBg="1"/>
      <p:bldP spid="18" grpId="0"/>
      <p:bldP spid="3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descr="greedy-progress02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7106"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0B746B4-B1B9-44D5-BA81-8439BB79491A}"/>
              </a:ext>
            </a:extLst>
          </p:cNvPr>
          <p:cNvSpPr/>
          <p:nvPr/>
        </p:nvSpPr>
        <p:spPr>
          <a:xfrm>
            <a:off x="7696200" y="5867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A8D76BF-BDD2-4FC5-9A22-719605291D78}"/>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F5C6AF60-49DE-C944-9261-51D40A266408}"/>
              </a:ext>
            </a:extLst>
          </p:cNvPr>
          <p:cNvCxnSpPr>
            <a:cxnSpLocks/>
          </p:cNvCxnSpPr>
          <p:nvPr/>
        </p:nvCxnSpPr>
        <p:spPr>
          <a:xfrm>
            <a:off x="4800600" y="5029200"/>
            <a:ext cx="1447800" cy="990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greedy-progress03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8130"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0F009FA-EFF8-44D1-B93C-B44494A504D8}"/>
              </a:ext>
            </a:extLst>
          </p:cNvPr>
          <p:cNvSpPr/>
          <p:nvPr/>
        </p:nvSpPr>
        <p:spPr>
          <a:xfrm>
            <a:off x="7696200" y="4724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F465874-9D6D-4222-AF59-64148EFA6B50}"/>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7706A2-1E18-4BBE-B631-20117199C7C7}"/>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434775BF-DE75-1BE1-4E78-7F02BD59FCB1}"/>
              </a:ext>
            </a:extLst>
          </p:cNvPr>
          <p:cNvCxnSpPr>
            <a:cxnSpLocks/>
          </p:cNvCxnSpPr>
          <p:nvPr/>
        </p:nvCxnSpPr>
        <p:spPr>
          <a:xfrm>
            <a:off x="5562600" y="5105400"/>
            <a:ext cx="685800" cy="914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descr="greedy-progress04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9154"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00F6D99-E87D-4AA3-AD8B-447899F886C5}"/>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CE05D85-C802-48A6-843A-9110DD87E92E}"/>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0E125D5-DC1E-4678-B2BA-41982719EC83}"/>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49CB5D-1B80-4844-9594-49B26C57E141}"/>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F557EE-C26D-455B-869B-F2F1E551F9BA}"/>
              </a:ext>
            </a:extLst>
          </p:cNvPr>
          <p:cNvSpPr txBox="1"/>
          <p:nvPr/>
        </p:nvSpPr>
        <p:spPr>
          <a:xfrm>
            <a:off x="598170" y="4956048"/>
            <a:ext cx="2789546" cy="646331"/>
          </a:xfrm>
          <a:prstGeom prst="rect">
            <a:avLst/>
          </a:prstGeom>
          <a:noFill/>
        </p:spPr>
        <p:txBody>
          <a:bodyPr wrap="none" rtlCol="0">
            <a:spAutoFit/>
          </a:bodyPr>
          <a:lstStyle/>
          <a:p>
            <a:r>
              <a:rPr lang="en-US" dirty="0"/>
              <a:t>Total: </a:t>
            </a:r>
          </a:p>
          <a:p>
            <a:r>
              <a:rPr lang="en-US" dirty="0"/>
              <a:t>  140 + 99 + 211 = 450 miles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t>Properties of greedy best-first search</a:t>
            </a:r>
          </a:p>
        </p:txBody>
      </p:sp>
      <p:sp>
        <p:nvSpPr>
          <p:cNvPr id="14339" name="Rectangle 3"/>
          <p:cNvSpPr>
            <a:spLocks noGrp="1" noChangeArrowheads="1"/>
          </p:cNvSpPr>
          <p:nvPr>
            <p:ph idx="1"/>
          </p:nvPr>
        </p:nvSpPr>
        <p:spPr>
          <a:xfrm>
            <a:off x="628650" y="1825625"/>
            <a:ext cx="7886700" cy="1808250"/>
          </a:xfrm>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FF0000"/>
              </a:solidFill>
            </a:endParaRPr>
          </a:p>
          <a:p>
            <a:r>
              <a:rPr lang="en-US" sz="2400" b="1" dirty="0">
                <a:solidFill>
                  <a:srgbClr val="FF0000"/>
                </a:solidFill>
              </a:rPr>
              <a:t>Optimal? </a:t>
            </a:r>
          </a:p>
          <a:p>
            <a:pPr lvl="1">
              <a:buNone/>
            </a:pPr>
            <a:r>
              <a:rPr lang="en-US" sz="2400" dirty="0"/>
              <a:t>No</a:t>
            </a:r>
          </a:p>
        </p:txBody>
      </p:sp>
      <p:sp>
        <p:nvSpPr>
          <p:cNvPr id="8" name="TextBox 7">
            <a:extLst>
              <a:ext uri="{FF2B5EF4-FFF2-40B4-BE49-F238E27FC236}">
                <a16:creationId xmlns:a16="http://schemas.microsoft.com/office/drawing/2014/main" id="{DE10AFEF-19D3-4F0D-BE75-9A8A971332EC}"/>
              </a:ext>
            </a:extLst>
          </p:cNvPr>
          <p:cNvSpPr txBox="1"/>
          <p:nvPr/>
        </p:nvSpPr>
        <p:spPr>
          <a:xfrm>
            <a:off x="152400" y="4056817"/>
            <a:ext cx="3559629" cy="1477328"/>
          </a:xfrm>
          <a:prstGeom prst="rect">
            <a:avLst/>
          </a:prstGeom>
          <a:noFill/>
        </p:spPr>
        <p:txBody>
          <a:bodyPr wrap="none" rtlCol="0">
            <a:spAutoFit/>
          </a:bodyPr>
          <a:lstStyle/>
          <a:p>
            <a:r>
              <a:rPr lang="en-US" dirty="0"/>
              <a:t>Total: </a:t>
            </a:r>
          </a:p>
          <a:p>
            <a:r>
              <a:rPr lang="en-US" dirty="0"/>
              <a:t>  140 + 99 + 211 = 450 miles</a:t>
            </a:r>
          </a:p>
          <a:p>
            <a:endParaRPr lang="en-US" dirty="0"/>
          </a:p>
          <a:p>
            <a:r>
              <a:rPr lang="en-US" dirty="0"/>
              <a:t>Alternative through </a:t>
            </a:r>
            <a:r>
              <a:rPr lang="en-US" dirty="0" err="1"/>
              <a:t>Rimnicu</a:t>
            </a:r>
            <a:r>
              <a:rPr lang="en-US" dirty="0"/>
              <a:t> </a:t>
            </a:r>
            <a:r>
              <a:rPr lang="en-US" dirty="0" err="1"/>
              <a:t>Vilcea</a:t>
            </a:r>
            <a:r>
              <a:rPr lang="en-US" dirty="0"/>
              <a:t>: </a:t>
            </a:r>
          </a:p>
          <a:p>
            <a:r>
              <a:rPr lang="en-US" dirty="0"/>
              <a:t>  140 + 80 + 97 + 101 = 418 miles</a:t>
            </a:r>
          </a:p>
        </p:txBody>
      </p:sp>
      <p:pic>
        <p:nvPicPr>
          <p:cNvPr id="16" name="Picture 4" descr="romania2">
            <a:extLst>
              <a:ext uri="{FF2B5EF4-FFF2-40B4-BE49-F238E27FC236}">
                <a16:creationId xmlns:a16="http://schemas.microsoft.com/office/drawing/2014/main" id="{08046EC5-9DF9-400A-BA8A-EB04EA005608}"/>
              </a:ext>
            </a:extLst>
          </p:cNvPr>
          <p:cNvPicPr>
            <a:picLocks noChangeAspect="1" noChangeArrowheads="1"/>
          </p:cNvPicPr>
          <p:nvPr/>
        </p:nvPicPr>
        <p:blipFill>
          <a:blip r:embed="rId3" cstate="print"/>
          <a:srcRect/>
          <a:stretch>
            <a:fillRect/>
          </a:stretch>
        </p:blipFill>
        <p:spPr bwMode="auto">
          <a:xfrm>
            <a:off x="3581400" y="3962400"/>
            <a:ext cx="5334000" cy="2614525"/>
          </a:xfrm>
          <a:prstGeom prst="rect">
            <a:avLst/>
          </a:prstGeom>
          <a:noFill/>
        </p:spPr>
      </p:pic>
      <p:sp>
        <p:nvSpPr>
          <p:cNvPr id="17" name="Oval 16">
            <a:extLst>
              <a:ext uri="{FF2B5EF4-FFF2-40B4-BE49-F238E27FC236}">
                <a16:creationId xmlns:a16="http://schemas.microsoft.com/office/drawing/2014/main" id="{9C749FE7-887C-4ED3-ACE2-88E2B8191F3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08FB660-9D5A-4F4F-AA49-84D448BC5EFE}"/>
              </a:ext>
            </a:extLst>
          </p:cNvPr>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796DD0B-A259-4046-AE92-03FC7E4C3E14}"/>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452B9D09-2E96-435E-84CE-3FFC4A1D3F0B}"/>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18C2D8-D518-4A57-A146-4E80834B15D2}"/>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113BCE-1C85-4271-ADAB-4FFC7A482914}"/>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greedy best-first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3962400" y="2819400"/>
            <a:ext cx="990600" cy="990600"/>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653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greedy best-first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55</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36525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a:t>
            </a:r>
            <a:endParaRPr lang="en-US" sz="1600" dirty="0"/>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cxnSpLocks/>
            <a:endCxn id="7" idx="0"/>
          </p:cNvCxnSpPr>
          <p:nvPr/>
        </p:nvCxnSpPr>
        <p:spPr>
          <a:xfrm>
            <a:off x="3276600" y="1969532"/>
            <a:ext cx="971551" cy="3957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981200" y="1600200"/>
                <a:ext cx="6999249" cy="369332"/>
              </a:xfrm>
              <a:prstGeom prst="rect">
                <a:avLst/>
              </a:prstGeom>
              <a:noFill/>
            </p:spPr>
            <p:txBody>
              <a:bodyPr wrap="square" rtlCol="0">
                <a:spAutoFit/>
              </a:bodyPr>
              <a:lstStyle/>
              <a:p>
                <a:r>
                  <a:rPr lang="en-US" dirty="0"/>
                  <a:t>Heuristic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t> </a:t>
                </a:r>
                <a:r>
                  <a:rPr lang="en-US" dirty="0"/>
                  <a:t>so we expand the node with the lowest estimated cost</a:t>
                </a:r>
                <a:endParaRPr lang="en-US" b="1" dirty="0"/>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981200" y="1600200"/>
                <a:ext cx="6999249" cy="369332"/>
              </a:xfrm>
              <a:prstGeom prst="rect">
                <a:avLst/>
              </a:prstGeom>
              <a:blipFill>
                <a:blip r:embed="rId3"/>
                <a:stretch>
                  <a:fillRect l="-697" t="-10000" b="-25000"/>
                </a:stretch>
              </a:blipFill>
            </p:spPr>
            <p:txBody>
              <a:bodyPr/>
              <a:lstStyle/>
              <a:p>
                <a:r>
                  <a:rPr lang="en-US">
                    <a:noFill/>
                  </a:rPr>
                  <a:t> </a:t>
                </a:r>
              </a:p>
            </p:txBody>
          </p:sp>
        </mc:Fallback>
      </mc:AlternateContent>
    </p:spTree>
    <p:extLst>
      <p:ext uri="{BB962C8B-B14F-4D97-AF65-F5344CB8AC3E}">
        <p14:creationId xmlns:p14="http://schemas.microsoft.com/office/powerpoint/2010/main" val="13459968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t>Properties of greedy best-first search</a:t>
            </a:r>
          </a:p>
        </p:txBody>
      </p:sp>
      <mc:AlternateContent xmlns:mc="http://schemas.openxmlformats.org/markup-compatibility/2006" xmlns:a14="http://schemas.microsoft.com/office/drawing/2010/main">
        <mc:Choice Requires="a14">
          <p:sp>
            <p:nvSpPr>
              <p:cNvPr id="14339" name="Rectangle 3"/>
              <p:cNvSpPr>
                <a:spLocks noGrp="1" noChangeArrowheads="1"/>
              </p:cNvSpPr>
              <p:nvPr>
                <p:ph idx="1"/>
              </p:nvPr>
            </p:nvSpPr>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CC0099"/>
                  </a:solidFill>
                </a:endParaRPr>
              </a:p>
              <a:p>
                <a:r>
                  <a:rPr lang="en-US" sz="2400" b="1" dirty="0">
                    <a:solidFill>
                      <a:srgbClr val="FF0000"/>
                    </a:solidFill>
                  </a:rPr>
                  <a:t>Optimal? </a:t>
                </a:r>
              </a:p>
              <a:p>
                <a:pPr lvl="1">
                  <a:buNone/>
                </a:pPr>
                <a:r>
                  <a:rPr lang="en-US" sz="2400" dirty="0"/>
                  <a:t>No</a:t>
                </a:r>
              </a:p>
              <a:p>
                <a:endParaRPr lang="en-US" sz="2400" b="1" dirty="0">
                  <a:solidFill>
                    <a:srgbClr val="CC0099"/>
                  </a:solidFill>
                </a:endParaRPr>
              </a:p>
              <a:p>
                <a:r>
                  <a:rPr lang="en-US" sz="2400" b="1" dirty="0">
                    <a:solidFill>
                      <a:srgbClr val="FF0000"/>
                    </a:solidFill>
                  </a:rPr>
                  <a:t>Time? </a:t>
                </a:r>
              </a:p>
              <a:p>
                <a:pPr lvl="1">
                  <a:buNone/>
                </a:pPr>
                <a:r>
                  <a:rPr lang="en-US" sz="2400" dirty="0"/>
                  <a:t>Worst case: </a:t>
                </a:r>
                <a:r>
                  <a:rPr lang="en-US" sz="2400" i="1" dirty="0"/>
                  <a:t>O</a:t>
                </a:r>
                <a:r>
                  <a:rPr lang="en-US" sz="2400" dirty="0"/>
                  <a:t>(</a:t>
                </a:r>
                <a:r>
                  <a:rPr lang="en-US" sz="2400" i="1" dirty="0" err="1"/>
                  <a:t>b</a:t>
                </a:r>
                <a:r>
                  <a:rPr lang="en-US" sz="2400" i="1" baseline="30000" dirty="0" err="1"/>
                  <a:t>m</a:t>
                </a:r>
                <a:r>
                  <a:rPr lang="en-US" sz="2400" dirty="0"/>
                  <a:t>) </a:t>
                </a:r>
                <a:r>
                  <a:rPr lang="en-US" sz="2400" dirty="0">
                    <a:sym typeface="Wingdings" panose="05000000000000000000" pitchFamily="2" charset="2"/>
                  </a:rPr>
                  <a:t> like DFS</a:t>
                </a:r>
                <a:endParaRPr lang="en-US" sz="2400" dirty="0"/>
              </a:p>
              <a:p>
                <a:pPr lvl="1">
                  <a:buNone/>
                </a:pPr>
                <a:r>
                  <a:rPr lang="en-US" sz="2400" dirty="0"/>
                  <a:t>Best case: </a:t>
                </a:r>
                <a:r>
                  <a:rPr lang="en-US" sz="2400" i="1" dirty="0"/>
                  <a:t>O</a:t>
                </a:r>
                <a:r>
                  <a:rPr lang="en-US" sz="2400" dirty="0"/>
                  <a:t>(</a:t>
                </a:r>
                <a:r>
                  <a:rPr lang="en-US" sz="2400" i="1" dirty="0" err="1"/>
                  <a:t>bm</a:t>
                </a:r>
                <a:r>
                  <a:rPr lang="en-US" sz="2400" dirty="0"/>
                  <a:t>) – If </a:t>
                </a:r>
                <a14:m>
                  <m:oMath xmlns:m="http://schemas.openxmlformats.org/officeDocument/2006/math">
                    <m:r>
                      <a:rPr lang="en-US" sz="2400" i="1" dirty="0" smtClean="0">
                        <a:latin typeface="Cambria Math" panose="02040503050406030204" pitchFamily="18" charset="0"/>
                      </a:rPr>
                      <m:t>h</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is 100% accurate</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14339" name="Rectangle 3"/>
              <p:cNvSpPr>
                <a:spLocks noGrp="1" noRot="1" noChangeAspect="1" noMove="1" noResize="1" noEditPoints="1" noAdjustHandles="1" noChangeArrowheads="1" noChangeShapeType="1" noTextEdit="1"/>
              </p:cNvSpPr>
              <p:nvPr>
                <p:ph idx="1"/>
              </p:nvPr>
            </p:nvSpPr>
            <p:spPr>
              <a:blipFill>
                <a:blip r:embed="rId3"/>
                <a:stretch>
                  <a:fillRect l="-850" t="-2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08A93E16-2B41-4503-8382-D85B56C6A5BC}"/>
              </a:ext>
            </a:extLst>
          </p:cNvPr>
          <p:cNvSpPr/>
          <p:nvPr/>
        </p:nvSpPr>
        <p:spPr>
          <a:xfrm>
            <a:off x="6000750" y="3305719"/>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can we fix the optimality problem with greedy best-first search?</a:t>
            </a:r>
          </a:p>
        </p:txBody>
      </p:sp>
      <p:pic>
        <p:nvPicPr>
          <p:cNvPr id="53250" name="Picture 2"/>
          <p:cNvPicPr>
            <a:picLocks noChangeAspect="1" noChangeArrowheads="1"/>
          </p:cNvPicPr>
          <p:nvPr/>
        </p:nvPicPr>
        <p:blipFill>
          <a:blip r:embed="rId3" cstate="print"/>
          <a:srcRect/>
          <a:stretch>
            <a:fillRect/>
          </a:stretch>
        </p:blipFill>
        <p:spPr bwMode="auto">
          <a:xfrm>
            <a:off x="838200" y="2286000"/>
            <a:ext cx="7448835" cy="3124200"/>
          </a:xfrm>
          <a:prstGeom prst="rect">
            <a:avLst/>
          </a:prstGeom>
          <a:noFill/>
          <a:ln w="9525">
            <a:noFill/>
            <a:miter lim="800000"/>
            <a:headEnd/>
            <a:tailEnd/>
          </a:ln>
        </p:spPr>
      </p:pic>
      <p:cxnSp>
        <p:nvCxnSpPr>
          <p:cNvPr id="4" name="Straight Arrow Connector 3">
            <a:extLst>
              <a:ext uri="{FF2B5EF4-FFF2-40B4-BE49-F238E27FC236}">
                <a16:creationId xmlns:a16="http://schemas.microsoft.com/office/drawing/2014/main" id="{2CE8323A-63A6-4343-BE86-66AF738ED2FC}"/>
              </a:ext>
            </a:extLst>
          </p:cNvPr>
          <p:cNvCxnSpPr>
            <a:cxnSpLocks/>
          </p:cNvCxnSpPr>
          <p:nvPr/>
        </p:nvCxnSpPr>
        <p:spPr>
          <a:xfrm>
            <a:off x="1828800" y="4343400"/>
            <a:ext cx="8382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5AF2FD-A6D4-40B4-97FB-A170B078FE9B}"/>
                  </a:ext>
                </a:extLst>
              </p:cNvPr>
              <p:cNvSpPr txBox="1"/>
              <p:nvPr/>
            </p:nvSpPr>
            <p:spPr>
              <a:xfrm>
                <a:off x="2552519" y="5181600"/>
                <a:ext cx="3461204" cy="923330"/>
              </a:xfrm>
              <a:prstGeom prst="rect">
                <a:avLst/>
              </a:prstGeom>
              <a:noFill/>
            </p:spPr>
            <p:txBody>
              <a:bodyPr wrap="none" rtlCol="0">
                <a:spAutoFit/>
              </a:bodyPr>
              <a:lstStyle/>
              <a:p>
                <a:pPr algn="ctr"/>
                <a14:m>
                  <m:oMath xmlns:m="http://schemas.openxmlformats.org/officeDocument/2006/math">
                    <m:r>
                      <a:rPr lang="en-US" i="1" dirty="0" smtClean="0">
                        <a:solidFill>
                          <a:srgbClr val="FF0000"/>
                        </a:solidFill>
                        <a:latin typeface="Cambria Math" panose="02040503050406030204" pitchFamily="18" charset="0"/>
                      </a:rPr>
                      <m:t>h</m:t>
                    </m:r>
                    <m:r>
                      <a:rPr lang="en-US" i="1" dirty="0" smtClean="0">
                        <a:solidFill>
                          <a:srgbClr val="FF0000"/>
                        </a:solidFill>
                        <a:latin typeface="Cambria Math" panose="02040503050406030204" pitchFamily="18" charset="0"/>
                      </a:rPr>
                      <m:t>=1</m:t>
                    </m:r>
                  </m:oMath>
                </a14:m>
                <a:r>
                  <a:rPr lang="en-US" dirty="0">
                    <a:solidFill>
                      <a:srgbClr val="FF0000"/>
                    </a:solidFill>
                  </a:rPr>
                  <a:t> is always better than </a:t>
                </a:r>
                <a14:m>
                  <m:oMath xmlns:m="http://schemas.openxmlformats.org/officeDocument/2006/math">
                    <m:r>
                      <a:rPr lang="en-US" i="1" dirty="0" smtClean="0">
                        <a:solidFill>
                          <a:srgbClr val="FF0000"/>
                        </a:solidFill>
                        <a:latin typeface="Cambria Math" panose="02040503050406030204" pitchFamily="18" charset="0"/>
                      </a:rPr>
                      <m:t>h</m:t>
                    </m:r>
                    <m:r>
                      <a:rPr lang="en-US" i="1" dirty="0" smtClean="0">
                        <a:solidFill>
                          <a:srgbClr val="FF0000"/>
                        </a:solidFill>
                        <a:latin typeface="Cambria Math" panose="02040503050406030204" pitchFamily="18" charset="0"/>
                      </a:rPr>
                      <m:t>=2</m:t>
                    </m:r>
                  </m:oMath>
                </a14:m>
                <a:r>
                  <a:rPr lang="en-US" dirty="0">
                    <a:solidFill>
                      <a:srgbClr val="FF0000"/>
                    </a:solidFill>
                  </a:rPr>
                  <a:t>. </a:t>
                </a:r>
                <a:br>
                  <a:rPr lang="en-US" dirty="0">
                    <a:solidFill>
                      <a:srgbClr val="FF0000"/>
                    </a:solidFill>
                  </a:rPr>
                </a:br>
                <a:r>
                  <a:rPr lang="en-US" dirty="0">
                    <a:solidFill>
                      <a:srgbClr val="FF0000"/>
                    </a:solidFill>
                  </a:rPr>
                  <a:t>Greedy best-first will go this way</a:t>
                </a:r>
                <a:br>
                  <a:rPr lang="en-US" dirty="0">
                    <a:solidFill>
                      <a:srgbClr val="FF0000"/>
                    </a:solidFill>
                  </a:rPr>
                </a:br>
                <a:r>
                  <a:rPr lang="en-US" dirty="0">
                    <a:solidFill>
                      <a:srgbClr val="FF0000"/>
                    </a:solidFill>
                  </a:rPr>
                  <a:t>and never reconsider!</a:t>
                </a:r>
              </a:p>
            </p:txBody>
          </p:sp>
        </mc:Choice>
        <mc:Fallback xmlns="">
          <p:sp>
            <p:nvSpPr>
              <p:cNvPr id="5" name="TextBox 4">
                <a:extLst>
                  <a:ext uri="{FF2B5EF4-FFF2-40B4-BE49-F238E27FC236}">
                    <a16:creationId xmlns:a16="http://schemas.microsoft.com/office/drawing/2014/main" id="{325AF2FD-A6D4-40B4-97FB-A170B078FE9B}"/>
                  </a:ext>
                </a:extLst>
              </p:cNvPr>
              <p:cNvSpPr txBox="1">
                <a:spLocks noRot="1" noChangeAspect="1" noMove="1" noResize="1" noEditPoints="1" noAdjustHandles="1" noChangeArrowheads="1" noChangeShapeType="1" noTextEdit="1"/>
              </p:cNvSpPr>
              <p:nvPr/>
            </p:nvSpPr>
            <p:spPr>
              <a:xfrm>
                <a:off x="2552519" y="5181600"/>
                <a:ext cx="3461204" cy="923330"/>
              </a:xfrm>
              <a:prstGeom prst="rect">
                <a:avLst/>
              </a:prstGeom>
              <a:blipFill>
                <a:blip r:embed="rId4"/>
                <a:stretch>
                  <a:fillRect t="-3311" r="-880" b="-9934"/>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8EB2F36-4F4A-28CE-1B8D-B6AACF4B2D7E}"/>
              </a:ext>
            </a:extLst>
          </p:cNvPr>
          <p:cNvCxnSpPr>
            <a:cxnSpLocks/>
          </p:cNvCxnSpPr>
          <p:nvPr/>
        </p:nvCxnSpPr>
        <p:spPr>
          <a:xfrm>
            <a:off x="2819400" y="4343400"/>
            <a:ext cx="48768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t>A</a:t>
            </a:r>
            <a:r>
              <a:rPr lang="en-US" baseline="30000"/>
              <a:t>*</a:t>
            </a:r>
            <a:r>
              <a:rPr lang="en-US"/>
              <a:t> search</a:t>
            </a:r>
          </a:p>
        </p:txBody>
      </p:sp>
      <mc:AlternateContent xmlns:mc="http://schemas.openxmlformats.org/markup-compatibility/2006" xmlns:a14="http://schemas.microsoft.com/office/drawing/2010/main">
        <mc:Choice Requires="a14">
          <p:sp>
            <p:nvSpPr>
              <p:cNvPr id="15363" name="Rectangle 3"/>
              <p:cNvSpPr>
                <a:spLocks noGrp="1" noChangeArrowheads="1"/>
              </p:cNvSpPr>
              <p:nvPr>
                <p:ph idx="1"/>
              </p:nvPr>
            </p:nvSpPr>
            <p:spPr>
              <a:xfrm>
                <a:off x="600075" y="2908299"/>
                <a:ext cx="7886700" cy="3721101"/>
              </a:xfrm>
            </p:spPr>
            <p:txBody>
              <a:bodyPr>
                <a:normAutofit fontScale="70000" lnSpcReduction="20000"/>
              </a:bodyPr>
              <a:lstStyle/>
              <a:p>
                <a:pPr>
                  <a:lnSpc>
                    <a:spcPct val="120000"/>
                  </a:lnSpc>
                </a:pPr>
                <a:r>
                  <a:rPr lang="en-US" sz="2800" b="1" dirty="0"/>
                  <a:t>Idea</a:t>
                </a:r>
                <a:r>
                  <a:rPr lang="en-US" sz="2800" dirty="0"/>
                  <a:t>: Take the cost of the path to </a:t>
                </a:r>
                <a14:m>
                  <m:oMath xmlns:m="http://schemas.openxmlformats.org/officeDocument/2006/math">
                    <m:r>
                      <a:rPr lang="en-US" sz="2800" i="1" dirty="0" smtClean="0">
                        <a:latin typeface="Cambria Math" panose="02040503050406030204" pitchFamily="18" charset="0"/>
                      </a:rPr>
                      <m:t>𝑛</m:t>
                    </m:r>
                  </m:oMath>
                </a14:m>
                <a:r>
                  <a:rPr lang="en-US" sz="2800" dirty="0"/>
                  <a:t> called </a:t>
                </a:r>
                <a14:m>
                  <m:oMath xmlns:m="http://schemas.openxmlformats.org/officeDocument/2006/math">
                    <m:r>
                      <a:rPr lang="en-US" sz="2800" i="1" dirty="0">
                        <a:solidFill>
                          <a:srgbClr val="FF0000"/>
                        </a:solidFill>
                        <a:latin typeface="Cambria Math" panose="02040503050406030204" pitchFamily="18" charset="0"/>
                      </a:rPr>
                      <m:t>𝑔</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a14:m>
                <a:r>
                  <a:rPr lang="en-US" sz="2800" dirty="0"/>
                  <a:t> into account to avoid expanding paths that are already very expensive.</a:t>
                </a:r>
              </a:p>
              <a:p>
                <a:pPr>
                  <a:lnSpc>
                    <a:spcPct val="120000"/>
                  </a:lnSpc>
                </a:pPr>
                <a:r>
                  <a:rPr lang="en-US" sz="2800" dirty="0"/>
                  <a:t>The evaluation function </a:t>
                </a:r>
                <a14:m>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a14:m>
                <a:r>
                  <a:rPr lang="en-US" sz="2800" dirty="0">
                    <a:solidFill>
                      <a:srgbClr val="FF0000"/>
                    </a:solidFill>
                  </a:rPr>
                  <a:t> </a:t>
                </a:r>
                <a:r>
                  <a:rPr lang="en-US" sz="2800" dirty="0"/>
                  <a:t>is the estimated total cost of the path through node </a:t>
                </a:r>
                <a14:m>
                  <m:oMath xmlns:m="http://schemas.openxmlformats.org/officeDocument/2006/math">
                    <m:r>
                      <a:rPr lang="en-US" sz="2800" i="1" dirty="0" smtClean="0">
                        <a:latin typeface="Cambria Math" panose="02040503050406030204" pitchFamily="18" charset="0"/>
                      </a:rPr>
                      <m:t>𝑛</m:t>
                    </m:r>
                  </m:oMath>
                </a14:m>
                <a:r>
                  <a:rPr lang="en-US" sz="2800" dirty="0"/>
                  <a:t> to the goal:</a:t>
                </a:r>
              </a:p>
              <a:p>
                <a:pPr algn="ctr">
                  <a:lnSpc>
                    <a:spcPct val="120000"/>
                  </a:lnSpc>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𝑔</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m:oMathPara>
                </a14:m>
                <a:br>
                  <a:rPr lang="en-US" sz="2800" dirty="0">
                    <a:solidFill>
                      <a:srgbClr val="FF0000"/>
                    </a:solidFill>
                  </a:rPr>
                </a:br>
                <a:endParaRPr lang="en-US" sz="2800" dirty="0">
                  <a:solidFill>
                    <a:srgbClr val="FF0000"/>
                  </a:solidFill>
                </a:endParaRPr>
              </a:p>
              <a:p>
                <a:pPr lvl="1">
                  <a:lnSpc>
                    <a:spcPct val="120000"/>
                  </a:lnSpc>
                  <a:buNone/>
                </a:pP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cost so far to reach </a:t>
                </a:r>
                <a:r>
                  <a:rPr lang="en-US" i="1" dirty="0"/>
                  <a:t>n </a:t>
                </a:r>
                <a:r>
                  <a:rPr lang="en-US" dirty="0"/>
                  <a:t>(path cost)</a:t>
                </a:r>
              </a:p>
              <a:p>
                <a:pPr lvl="1">
                  <a:lnSpc>
                    <a:spcPct val="120000"/>
                  </a:lnSpc>
                  <a:buNone/>
                </a:pP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estimated cost from </a:t>
                </a:r>
                <a:r>
                  <a:rPr lang="en-US" i="1" dirty="0"/>
                  <a:t>n</a:t>
                </a:r>
                <a:r>
                  <a:rPr lang="en-US" dirty="0"/>
                  <a:t> to goal (heuristic)</a:t>
                </a:r>
              </a:p>
              <a:p>
                <a:pPr>
                  <a:lnSpc>
                    <a:spcPct val="120000"/>
                  </a:lnSpc>
                </a:pPr>
                <a:r>
                  <a:rPr lang="en-US" sz="2600" dirty="0"/>
                  <a:t>The agent in the example above will stop at n with </a:t>
                </a:r>
                <a14:m>
                  <m:oMath xmlns:m="http://schemas.openxmlformats.org/officeDocument/2006/math">
                    <m:r>
                      <a:rPr lang="en-US" sz="2600" i="1" dirty="0" smtClean="0">
                        <a:latin typeface="Cambria Math" panose="02040503050406030204" pitchFamily="18" charset="0"/>
                      </a:rPr>
                      <m:t>𝑓</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 = 3 </m:t>
                    </m:r>
                  </m:oMath>
                </a14:m>
                <a:r>
                  <a:rPr lang="en-US" sz="2600" dirty="0"/>
                  <a:t>and chose the path up with a better </a:t>
                </a:r>
                <a14:m>
                  <m:oMath xmlns:m="http://schemas.openxmlformats.org/officeDocument/2006/math">
                    <m:r>
                      <a:rPr lang="en-US" sz="2600" i="1" dirty="0" smtClean="0">
                        <a:latin typeface="Cambria Math" panose="02040503050406030204" pitchFamily="18" charset="0"/>
                      </a:rPr>
                      <m:t>𝑓</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’)=2</m:t>
                    </m:r>
                  </m:oMath>
                </a14:m>
                <a:endParaRPr lang="en-US" sz="2600" dirty="0"/>
              </a:p>
              <a:p>
                <a:pPr lvl="1">
                  <a:lnSpc>
                    <a:spcPct val="120000"/>
                  </a:lnSpc>
                  <a:buNone/>
                </a:pPr>
                <a:endParaRPr lang="en-US" dirty="0"/>
              </a:p>
              <a:p>
                <a:pPr>
                  <a:lnSpc>
                    <a:spcPct val="120000"/>
                  </a:lnSpc>
                  <a:buNone/>
                </a:pPr>
                <a:r>
                  <a:rPr lang="en-US" b="1" dirty="0"/>
                  <a:t>Note: </a:t>
                </a:r>
                <a:r>
                  <a:rPr lang="en-US" dirty="0"/>
                  <a:t>For greedy best-first search we just used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endParaRPr lang="en-US" i="1" dirty="0"/>
              </a:p>
            </p:txBody>
          </p:sp>
        </mc:Choice>
        <mc:Fallback xmlns="">
          <p:sp>
            <p:nvSpPr>
              <p:cNvPr id="15363" name="Rectangle 3"/>
              <p:cNvSpPr>
                <a:spLocks noGrp="1" noRot="1" noChangeAspect="1" noMove="1" noResize="1" noEditPoints="1" noAdjustHandles="1" noChangeArrowheads="1" noChangeShapeType="1" noTextEdit="1"/>
              </p:cNvSpPr>
              <p:nvPr>
                <p:ph idx="1"/>
              </p:nvPr>
            </p:nvSpPr>
            <p:spPr>
              <a:xfrm>
                <a:off x="600075" y="2908299"/>
                <a:ext cx="7886700" cy="3721101"/>
              </a:xfrm>
              <a:blipFill>
                <a:blip r:embed="rId3"/>
                <a:stretch>
                  <a:fillRect l="-696" t="-818"/>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8050E4B3-19FF-42E1-A029-53CCB7BE384B}"/>
              </a:ext>
            </a:extLst>
          </p:cNvPr>
          <p:cNvPicPr>
            <a:picLocks noChangeAspect="1" noChangeArrowheads="1"/>
          </p:cNvPicPr>
          <p:nvPr/>
        </p:nvPicPr>
        <p:blipFill>
          <a:blip r:embed="rId4" cstate="print"/>
          <a:srcRect/>
          <a:stretch>
            <a:fillRect/>
          </a:stretch>
        </p:blipFill>
        <p:spPr bwMode="auto">
          <a:xfrm>
            <a:off x="2943225" y="457200"/>
            <a:ext cx="5286375" cy="2217218"/>
          </a:xfrm>
          <a:prstGeom prst="rect">
            <a:avLst/>
          </a:prstGeom>
          <a:noFill/>
          <a:ln w="9525">
            <a:noFill/>
            <a:miter lim="800000"/>
            <a:headEnd/>
            <a:tailEnd/>
          </a:ln>
        </p:spPr>
      </p:pic>
      <p:cxnSp>
        <p:nvCxnSpPr>
          <p:cNvPr id="5" name="Straight Arrow Connector 4">
            <a:extLst>
              <a:ext uri="{FF2B5EF4-FFF2-40B4-BE49-F238E27FC236}">
                <a16:creationId xmlns:a16="http://schemas.microsoft.com/office/drawing/2014/main" id="{FD6A9D31-1CEF-4245-B246-4C686BD15221}"/>
              </a:ext>
            </a:extLst>
          </p:cNvPr>
          <p:cNvCxnSpPr>
            <a:cxnSpLocks/>
          </p:cNvCxnSpPr>
          <p:nvPr/>
        </p:nvCxnSpPr>
        <p:spPr>
          <a:xfrm flipV="1">
            <a:off x="3581400" y="1671119"/>
            <a:ext cx="1371600" cy="5281"/>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F2FD92A-E0CA-43CE-A2C6-91E5C7AD891F}"/>
                  </a:ext>
                </a:extLst>
              </p:cNvPr>
              <p:cNvSpPr txBox="1"/>
              <p:nvPr/>
            </p:nvSpPr>
            <p:spPr>
              <a:xfrm>
                <a:off x="3731758" y="1252572"/>
                <a:ext cx="997324" cy="369332"/>
              </a:xfrm>
              <a:prstGeom prst="rect">
                <a:avLst/>
              </a:prstGeom>
              <a:noFill/>
            </p:spPr>
            <p:txBody>
              <a:bodyPr wrap="none" rtlCol="0">
                <a:spAutoFit/>
              </a:bodyPr>
              <a:lstStyle/>
              <a:p>
                <a14:m>
                  <m:oMath xmlns:m="http://schemas.openxmlformats.org/officeDocument/2006/math">
                    <m:r>
                      <a:rPr lang="en-US" i="1" dirty="0" smtClean="0">
                        <a:solidFill>
                          <a:srgbClr val="FF0000"/>
                        </a:solidFill>
                        <a:latin typeface="Cambria Math" panose="02040503050406030204" pitchFamily="18" charset="0"/>
                      </a:rPr>
                      <m:t>𝑔</m:t>
                    </m:r>
                    <m:r>
                      <a:rPr lang="en-US" i="1" dirty="0" smtClean="0">
                        <a:solidFill>
                          <a:srgbClr val="FF0000"/>
                        </a:solidFill>
                        <a:latin typeface="Cambria Math" panose="02040503050406030204" pitchFamily="18" charset="0"/>
                      </a:rPr>
                      <m:t>(</m:t>
                    </m:r>
                    <m:r>
                      <a:rPr lang="en-US" i="1" dirty="0" smtClean="0">
                        <a:solidFill>
                          <a:srgbClr val="FF0000"/>
                        </a:solidFill>
                        <a:latin typeface="Cambria Math" panose="02040503050406030204" pitchFamily="18" charset="0"/>
                      </a:rPr>
                      <m:t>𝑛</m:t>
                    </m:r>
                    <m:r>
                      <a:rPr lang="en-US" i="1" dirty="0" smtClean="0">
                        <a:solidFill>
                          <a:srgbClr val="FF0000"/>
                        </a:solidFill>
                        <a:latin typeface="Cambria Math" panose="02040503050406030204" pitchFamily="18" charset="0"/>
                      </a:rPr>
                      <m:t>)</m:t>
                    </m:r>
                  </m:oMath>
                </a14:m>
                <a:r>
                  <a:rPr lang="en-US" dirty="0">
                    <a:solidFill>
                      <a:srgbClr val="FF0000"/>
                    </a:solidFill>
                  </a:rPr>
                  <a:t> = 2</a:t>
                </a:r>
              </a:p>
            </p:txBody>
          </p:sp>
        </mc:Choice>
        <mc:Fallback xmlns="">
          <p:sp>
            <p:nvSpPr>
              <p:cNvPr id="3" name="TextBox 2">
                <a:extLst>
                  <a:ext uri="{FF2B5EF4-FFF2-40B4-BE49-F238E27FC236}">
                    <a16:creationId xmlns:a16="http://schemas.microsoft.com/office/drawing/2014/main" id="{DF2FD92A-E0CA-43CE-A2C6-91E5C7AD891F}"/>
                  </a:ext>
                </a:extLst>
              </p:cNvPr>
              <p:cNvSpPr txBox="1">
                <a:spLocks noRot="1" noChangeAspect="1" noMove="1" noResize="1" noEditPoints="1" noAdjustHandles="1" noChangeArrowheads="1" noChangeShapeType="1" noTextEdit="1"/>
              </p:cNvSpPr>
              <p:nvPr/>
            </p:nvSpPr>
            <p:spPr>
              <a:xfrm>
                <a:off x="3731758" y="1252572"/>
                <a:ext cx="997324" cy="369332"/>
              </a:xfrm>
              <a:prstGeom prst="rect">
                <a:avLst/>
              </a:prstGeom>
              <a:blipFill>
                <a:blip r:embed="rId5"/>
                <a:stretch>
                  <a:fillRect t="-8197" r="-4268" b="-2459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DFD3B05D-5161-450F-8B2D-8D2BC2E27208}"/>
              </a:ext>
            </a:extLst>
          </p:cNvPr>
          <p:cNvSpPr txBox="1"/>
          <p:nvPr/>
        </p:nvSpPr>
        <p:spPr>
          <a:xfrm>
            <a:off x="5586412" y="1828800"/>
            <a:ext cx="251992" cy="369332"/>
          </a:xfrm>
          <a:prstGeom prst="rect">
            <a:avLst/>
          </a:prstGeom>
          <a:noFill/>
        </p:spPr>
        <p:txBody>
          <a:bodyPr wrap="none" rtlCol="0">
            <a:spAutoFit/>
          </a:bodyPr>
          <a:lstStyle/>
          <a:p>
            <a:r>
              <a:rPr lang="en-US" dirty="0"/>
              <a:t>`</a:t>
            </a:r>
          </a:p>
        </p:txBody>
      </p:sp>
      <p:sp>
        <p:nvSpPr>
          <p:cNvPr id="9" name="TextBox 8">
            <a:extLst>
              <a:ext uri="{FF2B5EF4-FFF2-40B4-BE49-F238E27FC236}">
                <a16:creationId xmlns:a16="http://schemas.microsoft.com/office/drawing/2014/main" id="{1EC98FBB-7443-4725-B9EB-9E3DCB1CCDA3}"/>
              </a:ext>
            </a:extLst>
          </p:cNvPr>
          <p:cNvSpPr txBox="1"/>
          <p:nvPr/>
        </p:nvSpPr>
        <p:spPr>
          <a:xfrm>
            <a:off x="4799753" y="1577141"/>
            <a:ext cx="306494" cy="369332"/>
          </a:xfrm>
          <a:prstGeom prst="rect">
            <a:avLst/>
          </a:prstGeom>
          <a:noFill/>
        </p:spPr>
        <p:txBody>
          <a:bodyPr wrap="none" rtlCol="0">
            <a:spAutoFit/>
          </a:bodyPr>
          <a:lstStyle/>
          <a:p>
            <a:r>
              <a:rPr lang="en-US" dirty="0">
                <a:solidFill>
                  <a:srgbClr val="FF0000"/>
                </a:solidFill>
              </a:rPr>
              <a:t>n</a:t>
            </a:r>
          </a:p>
        </p:txBody>
      </p:sp>
      <p:sp>
        <p:nvSpPr>
          <p:cNvPr id="7" name="TextBox 6">
            <a:extLst>
              <a:ext uri="{FF2B5EF4-FFF2-40B4-BE49-F238E27FC236}">
                <a16:creationId xmlns:a16="http://schemas.microsoft.com/office/drawing/2014/main" id="{8E844EA0-B60E-AE6E-A73C-470FBFEB2088}"/>
              </a:ext>
            </a:extLst>
          </p:cNvPr>
          <p:cNvSpPr txBox="1"/>
          <p:nvPr/>
        </p:nvSpPr>
        <p:spPr>
          <a:xfrm>
            <a:off x="4048319" y="929795"/>
            <a:ext cx="364202" cy="369332"/>
          </a:xfrm>
          <a:prstGeom prst="rect">
            <a:avLst/>
          </a:prstGeom>
          <a:noFill/>
        </p:spPr>
        <p:txBody>
          <a:bodyPr wrap="none" rtlCol="0">
            <a:spAutoFit/>
          </a:bodyPr>
          <a:lstStyle/>
          <a:p>
            <a:r>
              <a:rPr lang="en-US" dirty="0">
                <a:solidFill>
                  <a:srgbClr val="FF0000"/>
                </a:solidFill>
              </a:rPr>
              <a:t>n’</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6388" name="Picture 4"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93473A1-553A-474C-865E-85F656AB4074}"/>
              </a:ext>
            </a:extLst>
          </p:cNvPr>
          <p:cNvSpPr/>
          <p:nvPr/>
        </p:nvSpPr>
        <p:spPr>
          <a:xfrm>
            <a:off x="7696200" y="41148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BEBD854-9CBC-4AE4-8DAC-9C1D32048B3E}"/>
                  </a:ext>
                </a:extLst>
              </p:cNvPr>
              <p:cNvSpPr/>
              <p:nvPr/>
            </p:nvSpPr>
            <p:spPr>
              <a:xfrm>
                <a:off x="2514600" y="1661176"/>
                <a:ext cx="223580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9BEBD854-9CBC-4AE4-8DAC-9C1D32048B3E}"/>
                  </a:ext>
                </a:extLst>
              </p:cNvPr>
              <p:cNvSpPr>
                <a:spLocks noRot="1" noChangeAspect="1" noMove="1" noResize="1" noEditPoints="1" noAdjustHandles="1" noChangeArrowheads="1" noChangeShapeType="1" noTextEdit="1"/>
              </p:cNvSpPr>
              <p:nvPr/>
            </p:nvSpPr>
            <p:spPr>
              <a:xfrm>
                <a:off x="2514600" y="1661176"/>
                <a:ext cx="2235804" cy="338554"/>
              </a:xfrm>
              <a:prstGeom prst="rect">
                <a:avLst/>
              </a:prstGeom>
              <a:blipFill>
                <a:blip r:embed="rId5"/>
                <a:stretch>
                  <a:fillRect b="-1090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4D88E30-70AF-43FE-8C03-67CF21969240}"/>
              </a:ext>
            </a:extLst>
          </p:cNvPr>
          <p:cNvSpPr txBox="1"/>
          <p:nvPr/>
        </p:nvSpPr>
        <p:spPr>
          <a:xfrm>
            <a:off x="628650" y="1676400"/>
            <a:ext cx="2266950" cy="923330"/>
          </a:xfrm>
          <a:prstGeom prst="rect">
            <a:avLst/>
          </a:prstGeom>
          <a:noFill/>
        </p:spPr>
        <p:txBody>
          <a:bodyPr wrap="square" rtlCol="0">
            <a:spAutoFit/>
          </a:bodyPr>
          <a:lstStyle/>
          <a:p>
            <a:r>
              <a:rPr lang="en-US" b="1" dirty="0"/>
              <a:t>Expansion rule: Expand the node with the smallest f(n)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E145298-964F-6404-7565-B95D4B60A115}"/>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6E145298-964F-6404-7565-B95D4B60A115}"/>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33600"/>
            <a:ext cx="2667000" cy="270657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Search problem components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47329" y="1524003"/>
                <a:ext cx="4508847" cy="2722802"/>
              </a:xfrm>
            </p:spPr>
            <p:txBody>
              <a:bodyPr>
                <a:normAutofit lnSpcReduction="10000"/>
              </a:bodyPr>
              <a:lstStyle/>
              <a:p>
                <a:r>
                  <a:rPr lang="en-US" sz="2400" b="1" dirty="0">
                    <a:solidFill>
                      <a:srgbClr val="FF0000"/>
                    </a:solidFill>
                  </a:rPr>
                  <a:t>Initial state: </a:t>
                </a:r>
                <a:r>
                  <a:rPr lang="en-US" dirty="0"/>
                  <a:t>state description</a:t>
                </a:r>
                <a:endParaRPr lang="en-US" sz="2400" b="1" dirty="0">
                  <a:solidFill>
                    <a:srgbClr val="CC0099"/>
                  </a:solidFill>
                </a:endParaRPr>
              </a:p>
              <a:p>
                <a:r>
                  <a:rPr lang="en-US" sz="2400" b="1" dirty="0">
                    <a:solidFill>
                      <a:srgbClr val="FF0000"/>
                    </a:solidFill>
                  </a:rPr>
                  <a:t>Actions: </a:t>
                </a:r>
                <a:r>
                  <a:rPr lang="en-US" dirty="0"/>
                  <a:t>set of possible actions </a:t>
                </a:r>
                <a14:m>
                  <m:oMath xmlns:m="http://schemas.openxmlformats.org/officeDocument/2006/math">
                    <m:r>
                      <a:rPr lang="en-US" b="0" i="1" smtClean="0">
                        <a:latin typeface="Cambria Math" panose="02040503050406030204" pitchFamily="18" charset="0"/>
                      </a:rPr>
                      <m:t>𝐴</m:t>
                    </m:r>
                  </m:oMath>
                </a14:m>
                <a:endParaRPr lang="en-US" dirty="0"/>
              </a:p>
              <a:p>
                <a:r>
                  <a:rPr lang="en-US" sz="2400" b="1" dirty="0">
                    <a:solidFill>
                      <a:srgbClr val="FF0000"/>
                    </a:solidFill>
                  </a:rPr>
                  <a:t>Transition model: </a:t>
                </a:r>
                <a:r>
                  <a:rPr lang="en-US" sz="2000" dirty="0"/>
                  <a:t>a function that defines the new state resulting from performing an action in the current state</a:t>
                </a:r>
              </a:p>
              <a:p>
                <a:r>
                  <a:rPr lang="en-US" sz="2400" b="1" dirty="0">
                    <a:solidFill>
                      <a:srgbClr val="FF0000"/>
                    </a:solidFill>
                  </a:rPr>
                  <a:t>Goal state: </a:t>
                </a:r>
                <a:r>
                  <a:rPr lang="en-US" dirty="0"/>
                  <a:t>state description</a:t>
                </a:r>
                <a:endParaRPr lang="en-US" sz="2400" b="1" dirty="0">
                  <a:solidFill>
                    <a:srgbClr val="CC0099"/>
                  </a:solidFill>
                </a:endParaRPr>
              </a:p>
              <a:p>
                <a:r>
                  <a:rPr lang="en-US" sz="2400" b="1" dirty="0">
                    <a:solidFill>
                      <a:srgbClr val="FF0000"/>
                    </a:solidFill>
                  </a:rPr>
                  <a:t>Path cost: </a:t>
                </a:r>
                <a:r>
                  <a:rPr lang="en-US" sz="2000" dirty="0"/>
                  <a:t>the sum of </a:t>
                </a:r>
                <a:r>
                  <a:rPr lang="en-US" sz="2000" i="1" dirty="0"/>
                  <a:t>step costs</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47329" y="1524003"/>
                <a:ext cx="4508847" cy="2722802"/>
              </a:xfrm>
              <a:blipFill>
                <a:blip r:embed="rId5"/>
                <a:stretch>
                  <a:fillRect l="-1757" t="-4251" b="-4251"/>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FF089EAF-5603-4020-A011-DB456AC78F44}"/>
              </a:ext>
            </a:extLst>
          </p:cNvPr>
          <p:cNvSpPr/>
          <p:nvPr/>
        </p:nvSpPr>
        <p:spPr>
          <a:xfrm>
            <a:off x="647329" y="4844406"/>
            <a:ext cx="8153400" cy="1785104"/>
          </a:xfrm>
          <a:prstGeom prst="rect">
            <a:avLst/>
          </a:prstGeom>
        </p:spPr>
        <p:txBody>
          <a:bodyPr wrap="square">
            <a:spAutoFit/>
          </a:bodyPr>
          <a:lstStyle/>
          <a:p>
            <a:r>
              <a:rPr lang="en-US" sz="2000" dirty="0"/>
              <a:t>Notes:</a:t>
            </a:r>
          </a:p>
          <a:p>
            <a:pPr marL="800100" lvl="1" indent="-342900">
              <a:buFont typeface="Arial" panose="020B0604020202020204" pitchFamily="34" charset="0"/>
              <a:buChar char="•"/>
            </a:pPr>
            <a:r>
              <a:rPr lang="en-US" dirty="0"/>
              <a:t>The</a:t>
            </a:r>
            <a:r>
              <a:rPr lang="en-US" b="1" dirty="0"/>
              <a:t> </a:t>
            </a:r>
            <a:r>
              <a:rPr lang="en-US" b="1" dirty="0">
                <a:solidFill>
                  <a:srgbClr val="FF0000"/>
                </a:solidFill>
              </a:rPr>
              <a:t>state space </a:t>
            </a:r>
            <a:r>
              <a:rPr lang="en-US" dirty="0"/>
              <a:t>is typically too large to be enumerated or it is continuous. Therefore, the problem is defined by initial state, actions and the transition model and not the set of all possible states.</a:t>
            </a:r>
          </a:p>
          <a:p>
            <a:pPr marL="800100" lvl="1" indent="-342900">
              <a:buFont typeface="Arial" panose="020B0604020202020204" pitchFamily="34" charset="0"/>
              <a:buChar char="•"/>
            </a:pPr>
            <a:r>
              <a:rPr lang="en-US" dirty="0"/>
              <a:t>The </a:t>
            </a:r>
            <a:r>
              <a:rPr lang="en-US" b="1" dirty="0">
                <a:solidFill>
                  <a:srgbClr val="FF0000"/>
                </a:solidFill>
              </a:rPr>
              <a:t>optimal solution </a:t>
            </a:r>
            <a:r>
              <a:rPr lang="en-US" dirty="0"/>
              <a:t>is the sequence of actions (or equivalently a sequence of states) that gives the lowest path cost for reaching the goal.</a:t>
            </a:r>
          </a:p>
        </p:txBody>
      </p:sp>
      <p:sp>
        <p:nvSpPr>
          <p:cNvPr id="20" name="Oval 19">
            <a:extLst>
              <a:ext uri="{FF2B5EF4-FFF2-40B4-BE49-F238E27FC236}">
                <a16:creationId xmlns:a16="http://schemas.microsoft.com/office/drawing/2014/main" id="{631C85B5-5EBA-401A-B072-48103AE4F82C}"/>
              </a:ext>
            </a:extLst>
          </p:cNvPr>
          <p:cNvSpPr/>
          <p:nvPr/>
        </p:nvSpPr>
        <p:spPr>
          <a:xfrm>
            <a:off x="6414984" y="225976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cxnSp>
        <p:nvCxnSpPr>
          <p:cNvPr id="23" name="Straight Arrow Connector 22">
            <a:extLst>
              <a:ext uri="{FF2B5EF4-FFF2-40B4-BE49-F238E27FC236}">
                <a16:creationId xmlns:a16="http://schemas.microsoft.com/office/drawing/2014/main" id="{A5906607-DFD0-4CA7-A1C8-A23F69CF93E6}"/>
              </a:ext>
            </a:extLst>
          </p:cNvPr>
          <p:cNvCxnSpPr>
            <a:cxnSpLocks/>
          </p:cNvCxnSpPr>
          <p:nvPr/>
        </p:nvCxnSpPr>
        <p:spPr>
          <a:xfrm>
            <a:off x="5943600" y="3236074"/>
            <a:ext cx="0" cy="9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3C7DA1FB-0A25-44FA-821F-8ADD503ABA32}"/>
              </a:ext>
            </a:extLst>
          </p:cNvPr>
          <p:cNvSpPr/>
          <p:nvPr/>
        </p:nvSpPr>
        <p:spPr>
          <a:xfrm>
            <a:off x="6676013" y="2281768"/>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612532" y="1737879"/>
            <a:ext cx="1459863" cy="369332"/>
            <a:chOff x="6759181" y="1447800"/>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977811" y="1634580"/>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759181" y="1447800"/>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609471" y="1435194"/>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22597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24121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25502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27026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28550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129368"/>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09307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014074"/>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4879970"/>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255792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846337" y="341073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cxnSp>
        <p:nvCxnSpPr>
          <p:cNvPr id="47" name="Straight Arrow Connector 46">
            <a:extLst>
              <a:ext uri="{FF2B5EF4-FFF2-40B4-BE49-F238E27FC236}">
                <a16:creationId xmlns:a16="http://schemas.microsoft.com/office/drawing/2014/main" id="{2E4ED78A-43EA-4C5D-81B3-EE4117FDC788}"/>
              </a:ext>
            </a:extLst>
          </p:cNvPr>
          <p:cNvCxnSpPr>
            <a:cxnSpLocks/>
          </p:cNvCxnSpPr>
          <p:nvPr/>
        </p:nvCxnSpPr>
        <p:spPr>
          <a:xfrm>
            <a:off x="5632713" y="2324834"/>
            <a:ext cx="0" cy="17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5234026-4A72-40D5-A45D-467527A6F844}"/>
              </a:ext>
            </a:extLst>
          </p:cNvPr>
          <p:cNvCxnSpPr>
            <a:cxnSpLocks/>
          </p:cNvCxnSpPr>
          <p:nvPr/>
        </p:nvCxnSpPr>
        <p:spPr>
          <a:xfrm>
            <a:off x="5628996" y="2767745"/>
            <a:ext cx="5819" cy="384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63CF492-00EA-448F-8BF3-26C164A7AD88}"/>
              </a:ext>
            </a:extLst>
          </p:cNvPr>
          <p:cNvCxnSpPr>
            <a:cxnSpLocks/>
          </p:cNvCxnSpPr>
          <p:nvPr/>
        </p:nvCxnSpPr>
        <p:spPr>
          <a:xfrm flipV="1">
            <a:off x="5655827" y="3187885"/>
            <a:ext cx="283736" cy="12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Down Arrow 6">
            <a:extLst>
              <a:ext uri="{FF2B5EF4-FFF2-40B4-BE49-F238E27FC236}">
                <a16:creationId xmlns:a16="http://schemas.microsoft.com/office/drawing/2014/main" id="{56072883-650A-4C0E-80EC-F512D4DB22FD}"/>
              </a:ext>
            </a:extLst>
          </p:cNvPr>
          <p:cNvSpPr/>
          <p:nvPr/>
        </p:nvSpPr>
        <p:spPr>
          <a:xfrm rot="5400000">
            <a:off x="8190663" y="4497989"/>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8463130" y="4346958"/>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453608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
        <p:nvSpPr>
          <p:cNvPr id="4" name="Freeform: Shape 3">
            <a:extLst>
              <a:ext uri="{FF2B5EF4-FFF2-40B4-BE49-F238E27FC236}">
                <a16:creationId xmlns:a16="http://schemas.microsoft.com/office/drawing/2014/main" id="{283C8E63-C221-496D-3FD8-F7E9C8FB4B3A}"/>
              </a:ext>
            </a:extLst>
          </p:cNvPr>
          <p:cNvSpPr/>
          <p:nvPr/>
        </p:nvSpPr>
        <p:spPr>
          <a:xfrm>
            <a:off x="5596420" y="228600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38" grpId="0" uiExpand="1" animBg="1"/>
      <p:bldP spid="39" grpId="0" uiExpand="1"/>
      <p:bldP spid="54" grpId="0" uiExpand="1" animBg="1"/>
      <p:bldP spid="55" grpId="0" uiExpand="1"/>
      <p:bldP spid="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sp>
        <p:nvSpPr>
          <p:cNvPr id="17410"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D9C4EC7-843A-4BF2-8457-F1A5AE872A0A}"/>
              </a:ext>
            </a:extLst>
          </p:cNvPr>
          <p:cNvSpPr/>
          <p:nvPr/>
        </p:nvSpPr>
        <p:spPr>
          <a:xfrm>
            <a:off x="7848600" y="58674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DA0FB795-D558-45EC-B122-C058A33D6F3D}"/>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A77AC84-3A38-4028-8731-19C3412E72D2}"/>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3A77AC84-3A38-4028-8731-19C3412E72D2}"/>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73F2FF-B8EE-EBC4-6525-639D6BF7B0DD}"/>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7873F2FF-B8EE-EBC4-6525-639D6BF7B0DD}"/>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8437" name="Picture 5"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57A8EFF-56CF-4AB5-A043-015E4736E41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2AE8D6A-9C02-4835-B88E-9827644C9089}"/>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2BE5B62-974F-4C93-9885-06AAC77B93D7}"/>
              </a:ext>
            </a:extLst>
          </p:cNvPr>
          <p:cNvSpPr/>
          <p:nvPr/>
        </p:nvSpPr>
        <p:spPr>
          <a:xfrm>
            <a:off x="7848600" y="57912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1862E68-355D-2ACE-63FA-8B1C5BE01053}"/>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31862E68-355D-2ACE-63FA-8B1C5BE01053}"/>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73866C0-A61C-FE9D-CFC9-BAA2290C7701}"/>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A73866C0-A61C-FE9D-CFC9-BAA2290C7701}"/>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9460" name="Picture 4"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68AED4F-B79A-4881-AF1E-9AFD743E399A}"/>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A487AFC-31E4-477F-B450-0BD35B3F789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A5DF604-9758-4E62-B803-ED0EB2DE4C48}"/>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6DE5A5B-6FEA-4875-9910-0797AD5D8755}"/>
              </a:ext>
            </a:extLst>
          </p:cNvPr>
          <p:cNvCxnSpPr>
            <a:cxnSpLocks/>
          </p:cNvCxnSpPr>
          <p:nvPr/>
        </p:nvCxnSpPr>
        <p:spPr>
          <a:xfrm>
            <a:off x="4800600" y="4953000"/>
            <a:ext cx="723900" cy="952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EA919EC2-6AFF-F280-B66A-23EE008A11F9}"/>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EA919EC2-6AFF-F280-B66A-23EE008A11F9}"/>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36FDBD6-AAC1-1587-7BB5-AB6FBF3175B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D36FDBD6-AAC1-1587-7BB5-AB6FBF3175B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0484" name="Picture 4"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F95C8A9-B624-486A-A03F-9F2A39E370C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8B003C-7E15-48BD-8C00-8B636849420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43A7F89-1514-4397-AC3A-87968EDC79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BCF0F55-6A35-4BB5-A218-B6492FFF3605}"/>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89B718-8F08-41D3-A892-1DAF533E3D67}"/>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8BEA38A-4089-4334-8568-86C91A308209}"/>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88C9C5B-36AD-2F43-78F3-6AEDC556C40D}"/>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3" name="Rectangle 2">
                <a:extLst>
                  <a:ext uri="{FF2B5EF4-FFF2-40B4-BE49-F238E27FC236}">
                    <a16:creationId xmlns:a16="http://schemas.microsoft.com/office/drawing/2014/main" id="{A88C9C5B-36AD-2F43-78F3-6AEDC556C40D}"/>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A082BB0-ED0E-8275-8AD5-8AB403BB5F5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3A082BB0-ED0E-8275-8AD5-8AB403BB5F5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21508" name="Picture 4"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32266B6-AB8A-4107-84E6-902A7D91A581}"/>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04ED118-1F1C-44A7-924A-531055C1C58F}"/>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01E9CFD-DD39-4339-BB30-ABD212F9528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8ED45C1-2E7A-4FE2-BDE4-ADEABE08D1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50EEBA0-C4C2-4957-8142-8CCFFC25C9D2}"/>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4C494C0-C02D-403A-8345-5BAADBFAC651}"/>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A648A1-8831-4D89-BFC5-88FF9FAA7A77}"/>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EDDD60-3463-428D-A2AB-75B364D533CE}"/>
              </a:ext>
            </a:extLst>
          </p:cNvPr>
          <p:cNvCxnSpPr>
            <a:cxnSpLocks/>
          </p:cNvCxnSpPr>
          <p:nvPr/>
        </p:nvCxnSpPr>
        <p:spPr>
          <a:xfrm>
            <a:off x="5715000" y="5715000"/>
            <a:ext cx="533400" cy="3000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B718CB1-619C-2C6B-08C1-0BAFD7B5B034}"/>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2B718CB1-619C-2C6B-08C1-0BAFD7B5B034}"/>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27C0A9B-C552-B4E2-3471-02813DCBBA1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C27C0A9B-C552-B4E2-3471-02813DCBBA1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star_progress_animation.gif"/>
          <p:cNvPicPr>
            <a:picLocks noGrp="1" noChangeAspect="1"/>
          </p:cNvPicPr>
          <p:nvPr>
            <p:ph idx="1"/>
          </p:nvPr>
        </p:nvPicPr>
        <p:blipFill>
          <a:blip r:embed="rId3" cstate="print"/>
          <a:stretch>
            <a:fillRect/>
          </a:stretch>
        </p:blipFill>
        <p:spPr>
          <a:xfrm>
            <a:off x="1066800" y="2590800"/>
            <a:ext cx="2400300" cy="2400300"/>
          </a:xfrm>
        </p:spPr>
      </p:pic>
      <p:sp>
        <p:nvSpPr>
          <p:cNvPr id="5" name="TextBox 4"/>
          <p:cNvSpPr txBox="1"/>
          <p:nvPr/>
        </p:nvSpPr>
        <p:spPr>
          <a:xfrm>
            <a:off x="914400" y="6096000"/>
            <a:ext cx="1877245" cy="369332"/>
          </a:xfrm>
          <a:prstGeom prst="rect">
            <a:avLst/>
          </a:prstGeom>
          <a:noFill/>
        </p:spPr>
        <p:txBody>
          <a:bodyPr wrap="none" rtlCol="0">
            <a:spAutoFit/>
          </a:bodyPr>
          <a:lstStyle/>
          <a:p>
            <a:r>
              <a:rPr lang="en-US" dirty="0"/>
              <a:t>Source: </a:t>
            </a:r>
            <a:r>
              <a:rPr lang="en-US" dirty="0">
                <a:hlinkClick r:id="rId4"/>
              </a:rPr>
              <a:t>Wikipedia</a:t>
            </a:r>
            <a:endParaRPr lang="en-US" dirty="0"/>
          </a:p>
        </p:txBody>
      </p:sp>
      <p:sp>
        <p:nvSpPr>
          <p:cNvPr id="3" name="Title 2">
            <a:extLst>
              <a:ext uri="{FF2B5EF4-FFF2-40B4-BE49-F238E27FC236}">
                <a16:creationId xmlns:a16="http://schemas.microsoft.com/office/drawing/2014/main" id="{465545EA-0FCB-4793-B4AF-7C6FD6A3D7AC}"/>
              </a:ext>
            </a:extLst>
          </p:cNvPr>
          <p:cNvSpPr>
            <a:spLocks noGrp="1"/>
          </p:cNvSpPr>
          <p:nvPr>
            <p:ph type="title"/>
          </p:nvPr>
        </p:nvSpPr>
        <p:spPr/>
        <p:txBody>
          <a:bodyPr/>
          <a:lstStyle/>
          <a:p>
            <a:r>
              <a:rPr lang="en-US" dirty="0"/>
              <a:t>BFS vs. A* search</a:t>
            </a:r>
          </a:p>
        </p:txBody>
      </p:sp>
      <p:pic>
        <p:nvPicPr>
          <p:cNvPr id="6" name="Picture 5">
            <a:extLst>
              <a:ext uri="{FF2B5EF4-FFF2-40B4-BE49-F238E27FC236}">
                <a16:creationId xmlns:a16="http://schemas.microsoft.com/office/drawing/2014/main" id="{FB38F3D5-8DF7-4A97-8108-93F16F068D2F}"/>
              </a:ext>
            </a:extLst>
          </p:cNvPr>
          <p:cNvPicPr>
            <a:picLocks noChangeAspect="1"/>
          </p:cNvPicPr>
          <p:nvPr/>
        </p:nvPicPr>
        <p:blipFill rotWithShape="1">
          <a:blip r:embed="rId5"/>
          <a:srcRect l="41851" t="37215" r="41667" b="32421"/>
          <a:stretch/>
        </p:blipFill>
        <p:spPr>
          <a:xfrm>
            <a:off x="5181600" y="3352800"/>
            <a:ext cx="2697038" cy="2590800"/>
          </a:xfrm>
          <a:prstGeom prst="rect">
            <a:avLst/>
          </a:prstGeom>
        </p:spPr>
      </p:pic>
      <p:pic>
        <p:nvPicPr>
          <p:cNvPr id="8" name="Picture 7">
            <a:extLst>
              <a:ext uri="{FF2B5EF4-FFF2-40B4-BE49-F238E27FC236}">
                <a16:creationId xmlns:a16="http://schemas.microsoft.com/office/drawing/2014/main" id="{8FCF072A-FA3A-46BA-8FCA-5D499D385C70}"/>
              </a:ext>
            </a:extLst>
          </p:cNvPr>
          <p:cNvPicPr>
            <a:picLocks noChangeAspect="1"/>
          </p:cNvPicPr>
          <p:nvPr/>
        </p:nvPicPr>
        <p:blipFill rotWithShape="1">
          <a:blip r:embed="rId6"/>
          <a:srcRect l="41319" t="30823" r="42500" b="38814"/>
          <a:stretch/>
        </p:blipFill>
        <p:spPr>
          <a:xfrm>
            <a:off x="5245814" y="762000"/>
            <a:ext cx="2632823" cy="2576262"/>
          </a:xfrm>
          <a:prstGeom prst="rect">
            <a:avLst/>
          </a:prstGeom>
        </p:spPr>
      </p:pic>
      <p:sp>
        <p:nvSpPr>
          <p:cNvPr id="9" name="TextBox 8">
            <a:extLst>
              <a:ext uri="{FF2B5EF4-FFF2-40B4-BE49-F238E27FC236}">
                <a16:creationId xmlns:a16="http://schemas.microsoft.com/office/drawing/2014/main" id="{1ADE0F94-4D55-457B-BFB3-E33620534152}"/>
              </a:ext>
            </a:extLst>
          </p:cNvPr>
          <p:cNvSpPr txBox="1"/>
          <p:nvPr/>
        </p:nvSpPr>
        <p:spPr>
          <a:xfrm>
            <a:off x="4439045" y="1668656"/>
            <a:ext cx="990600" cy="523220"/>
          </a:xfrm>
          <a:prstGeom prst="rect">
            <a:avLst/>
          </a:prstGeom>
          <a:noFill/>
        </p:spPr>
        <p:txBody>
          <a:bodyPr wrap="square" rtlCol="0">
            <a:spAutoFit/>
          </a:bodyPr>
          <a:lstStyle/>
          <a:p>
            <a:r>
              <a:rPr lang="en-US" sz="2800" dirty="0"/>
              <a:t>BFS</a:t>
            </a:r>
          </a:p>
        </p:txBody>
      </p:sp>
      <p:sp>
        <p:nvSpPr>
          <p:cNvPr id="10" name="TextBox 9">
            <a:extLst>
              <a:ext uri="{FF2B5EF4-FFF2-40B4-BE49-F238E27FC236}">
                <a16:creationId xmlns:a16="http://schemas.microsoft.com/office/drawing/2014/main" id="{C3B05934-0907-4334-A667-1C38DCC42D3E}"/>
              </a:ext>
            </a:extLst>
          </p:cNvPr>
          <p:cNvSpPr txBox="1"/>
          <p:nvPr/>
        </p:nvSpPr>
        <p:spPr>
          <a:xfrm>
            <a:off x="4515410" y="4724400"/>
            <a:ext cx="990600" cy="523220"/>
          </a:xfrm>
          <a:prstGeom prst="rect">
            <a:avLst/>
          </a:prstGeom>
          <a:noFill/>
        </p:spPr>
        <p:txBody>
          <a:bodyPr wrap="square" rtlCol="0">
            <a:spAutoFit/>
          </a:bodyPr>
          <a:lstStyle/>
          <a:p>
            <a:r>
              <a:rPr lang="en-US" sz="2800" dirty="0"/>
              <a:t>A*</a:t>
            </a:r>
          </a:p>
        </p:txBody>
      </p:sp>
      <p:cxnSp>
        <p:nvCxnSpPr>
          <p:cNvPr id="13" name="Straight Arrow Connector 12">
            <a:extLst>
              <a:ext uri="{FF2B5EF4-FFF2-40B4-BE49-F238E27FC236}">
                <a16:creationId xmlns:a16="http://schemas.microsoft.com/office/drawing/2014/main" id="{D9F1D701-E9BA-40B7-A70A-17CF2ED2A940}"/>
              </a:ext>
            </a:extLst>
          </p:cNvPr>
          <p:cNvCxnSpPr/>
          <p:nvPr/>
        </p:nvCxnSpPr>
        <p:spPr>
          <a:xfrm flipV="1">
            <a:off x="1371600" y="2971800"/>
            <a:ext cx="1676400" cy="1676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A*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2749704624"/>
                  </p:ext>
                </p:extLst>
              </p:nvPr>
            </p:nvGraphicFramePr>
            <p:xfrm>
              <a:off x="533400" y="2354262"/>
              <a:ext cx="7886700" cy="4198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2749704624"/>
                  </p:ext>
                </p:extLst>
              </p:nvPr>
            </p:nvGraphicFramePr>
            <p:xfrm>
              <a:off x="533400" y="2354262"/>
              <a:ext cx="7886700" cy="41989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4038600" y="2963862"/>
            <a:ext cx="990600" cy="955906"/>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0751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A*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67</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778088" y="238160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different to BFS! It visits a node again if it can be reached by a better (cheaper) redundant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endParaRPr lang="en-US" sz="1600" dirty="0"/>
              </a:p>
            </p:txBody>
          </p:sp>
        </mc:Choice>
        <mc:Fallback xmlns="">
          <p:sp>
            <p:nvSpPr>
              <p:cNvPr id="14" name="Speech Bubble: Rectangle with Corners Rounded 13">
                <a:extLst>
                  <a:ext uri="{FF2B5EF4-FFF2-40B4-BE49-F238E27FC236}">
                    <a16:creationId xmlns:a16="http://schemas.microsoft.com/office/drawing/2014/main" id="{CA625B60-3F86-43F3-886B-B90F8A7C31AA}"/>
                  </a:ext>
                </a:extLst>
              </p:cNvPr>
              <p:cNvSpPr>
                <a:spLocks noRot="1" noChangeAspect="1" noMove="1" noResize="1" noEditPoints="1" noAdjustHandles="1" noChangeArrowheads="1" noChangeShapeType="1" noTextEdit="1"/>
              </p:cNvSpPr>
              <p:nvPr/>
            </p:nvSpPr>
            <p:spPr>
              <a:xfrm>
                <a:off x="6275349" y="3424902"/>
                <a:ext cx="2705100" cy="940857"/>
              </a:xfrm>
              <a:prstGeom prst="wedgeRoundRectCallout">
                <a:avLst>
                  <a:gd name="adj1" fmla="val -125594"/>
                  <a:gd name="adj2" fmla="val -86606"/>
                  <a:gd name="adj3" fmla="val 16667"/>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26138" y="1998876"/>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295400" y="1349158"/>
                <a:ext cx="6896100" cy="646331"/>
              </a:xfrm>
              <a:prstGeom prst="rect">
                <a:avLst/>
              </a:prstGeom>
              <a:noFill/>
            </p:spPr>
            <p:txBody>
              <a:bodyPr wrap="square" rtlCol="0">
                <a:spAutoFit/>
              </a:bodyPr>
              <a:lstStyle/>
              <a:p>
                <a:pPr/>
                <a:r>
                  <a:rPr lang="en-US" dirty="0"/>
                  <a:t>Path cost to </a:t>
                </a:r>
                <a14:m>
                  <m:oMath xmlns:m="http://schemas.openxmlformats.org/officeDocument/2006/math">
                    <m:r>
                      <a:rPr lang="en-US" i="1" dirty="0" smtClean="0">
                        <a:latin typeface="Cambria Math" panose="02040503050406030204" pitchFamily="18" charset="0"/>
                      </a:rPr>
                      <m:t>𝑛</m:t>
                    </m:r>
                  </m:oMath>
                </a14:m>
                <a:r>
                  <a:rPr lang="en-US" dirty="0"/>
                  <a:t> + heuristic from </a:t>
                </a:r>
                <a14:m>
                  <m:oMath xmlns:m="http://schemas.openxmlformats.org/officeDocument/2006/math">
                    <m:r>
                      <a:rPr lang="en-US" i="1" dirty="0" smtClean="0">
                        <a:latin typeface="Cambria Math" panose="02040503050406030204" pitchFamily="18" charset="0"/>
                      </a:rPr>
                      <m:t>𝑛</m:t>
                    </m:r>
                  </m:oMath>
                </a14:m>
                <a:r>
                  <a:rPr lang="en-US" dirty="0"/>
                  <a:t> to goal = estimate of the total cost </a:t>
                </a:r>
                <a:br>
                  <a:rPr lang="en-US" dirty="0"/>
                </a:b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𝑔</m:t>
                      </m:r>
                      <m:d>
                        <m:dPr>
                          <m:ctrlPr>
                            <a:rPr lang="en-US" i="1">
                              <a:solidFill>
                                <a:srgbClr val="FF0000"/>
                              </a:solidFill>
                              <a:latin typeface="Cambria Math" panose="02040503050406030204" pitchFamily="18" charset="0"/>
                            </a:rPr>
                          </m:ctrlPr>
                        </m:dPr>
                        <m:e>
                          <m:r>
                            <a:rPr lang="en-US" b="0" i="1">
                              <a:solidFill>
                                <a:srgbClr val="FF0000"/>
                              </a:solidFill>
                              <a:latin typeface="Cambria Math" panose="02040503050406030204" pitchFamily="18" charset="0"/>
                            </a:rPr>
                            <m:t>𝑛</m:t>
                          </m:r>
                        </m:e>
                      </m:d>
                      <m:r>
                        <a:rPr lang="en-US" b="0" i="1">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h</m:t>
                      </m:r>
                      <m:r>
                        <a:rPr lang="en-US" b="0" i="1" dirty="0" smtClean="0">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𝑛</m:t>
                      </m:r>
                      <m:r>
                        <a:rPr lang="en-US" b="0"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295400" y="1349158"/>
                <a:ext cx="6896100" cy="646331"/>
              </a:xfrm>
              <a:prstGeom prst="rect">
                <a:avLst/>
              </a:prstGeom>
              <a:blipFill>
                <a:blip r:embed="rId4"/>
                <a:stretch>
                  <a:fillRect l="-796" t="-4717" b="-7547"/>
                </a:stretch>
              </a:blipFill>
            </p:spPr>
            <p:txBody>
              <a:bodyPr/>
              <a:lstStyle/>
              <a:p>
                <a:r>
                  <a:rPr lang="en-US">
                    <a:noFill/>
                  </a:rPr>
                  <a:t> </a:t>
                </a:r>
              </a:p>
            </p:txBody>
          </p:sp>
        </mc:Fallback>
      </mc:AlternateContent>
    </p:spTree>
    <p:extLst>
      <p:ext uri="{BB962C8B-B14F-4D97-AF65-F5344CB8AC3E}">
        <p14:creationId xmlns:p14="http://schemas.microsoft.com/office/powerpoint/2010/main" val="3665737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Optimality: Admissible heuristics</a:t>
            </a:r>
          </a:p>
        </p:txBody>
      </p:sp>
      <mc:AlternateContent xmlns:mc="http://schemas.openxmlformats.org/markup-compatibility/2006" xmlns:a14="http://schemas.microsoft.com/office/drawing/2010/main">
        <mc:Choice Requires="a14">
          <p:sp>
            <p:nvSpPr>
              <p:cNvPr id="22531" name="Rectangle 3"/>
              <p:cNvSpPr>
                <a:spLocks noGrp="1" noChangeArrowheads="1"/>
              </p:cNvSpPr>
              <p:nvPr>
                <p:ph idx="1"/>
              </p:nvPr>
            </p:nvSpPr>
            <p:spPr/>
            <p:txBody>
              <a:bodyPr>
                <a:normAutofit/>
              </a:bodyPr>
              <a:lstStyle/>
              <a:p>
                <a:pPr marL="0" indent="0">
                  <a:buNone/>
                </a:pPr>
                <a:r>
                  <a:rPr lang="en-US" sz="2400" b="1" dirty="0"/>
                  <a:t>Definition: </a:t>
                </a:r>
                <a:r>
                  <a:rPr lang="en-US" sz="2400" dirty="0"/>
                  <a:t>A heuristic </a:t>
                </a:r>
                <a14:m>
                  <m:oMath xmlns:m="http://schemas.openxmlformats.org/officeDocument/2006/math">
                    <m:r>
                      <a:rPr lang="en-US" sz="2400" b="0" i="1" dirty="0" smtClean="0">
                        <a:latin typeface="Cambria Math" panose="02040503050406030204" pitchFamily="18" charset="0"/>
                        <a:cs typeface="Arial" pitchFamily="34" charset="0"/>
                      </a:rPr>
                      <m:t>h</m:t>
                    </m:r>
                  </m:oMath>
                </a14:m>
                <a:r>
                  <a:rPr lang="en-US" sz="2400" dirty="0"/>
                  <a:t> is </a:t>
                </a:r>
                <a:r>
                  <a:rPr lang="en-US" sz="2400" b="1" dirty="0">
                    <a:solidFill>
                      <a:srgbClr val="FF0000"/>
                    </a:solidFill>
                  </a:rPr>
                  <a:t>admissible</a:t>
                </a:r>
                <a:r>
                  <a:rPr lang="en-US" sz="2400" dirty="0"/>
                  <a:t> if for every node </a:t>
                </a:r>
                <a14:m>
                  <m:oMath xmlns:m="http://schemas.openxmlformats.org/officeDocument/2006/math">
                    <m:r>
                      <a:rPr lang="en-US" sz="2400" i="1" dirty="0" smtClean="0">
                        <a:latin typeface="Cambria Math" panose="02040503050406030204" pitchFamily="18" charset="0"/>
                      </a:rPr>
                      <m:t>𝑛</m:t>
                    </m:r>
                  </m:oMath>
                </a14:m>
                <a:r>
                  <a:rPr lang="en-US" sz="2400" dirty="0"/>
                  <a:t>, </a:t>
                </a:r>
                <a14:m>
                  <m:oMath xmlns:m="http://schemas.openxmlformats.org/officeDocument/2006/math">
                    <m:r>
                      <a:rPr lang="en-US" sz="2400" i="1" dirty="0" smtClean="0">
                        <a:latin typeface="Cambria Math" panose="02040503050406030204" pitchFamily="18" charset="0"/>
                      </a:rPr>
                      <m:t>h</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𝑛</m:t>
                        </m:r>
                      </m:e>
                    </m:d>
                    <m:r>
                      <a:rPr lang="en-US" sz="2400" i="1" dirty="0">
                        <a:latin typeface="Cambria Math" panose="02040503050406030204" pitchFamily="18" charset="0"/>
                        <a:cs typeface="Arial" pitchFamily="34" charset="0"/>
                      </a:rPr>
                      <m:t>≤</m:t>
                    </m:r>
                    <m:r>
                      <a:rPr lang="en-US" sz="2400" i="1" dirty="0">
                        <a:latin typeface="Cambria Math" panose="02040503050406030204" pitchFamily="18" charset="0"/>
                      </a:rPr>
                      <m:t>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i="1" dirty="0"/>
                  <a:t>, </a:t>
                </a:r>
                <a:r>
                  <a:rPr lang="en-US" sz="2400" dirty="0"/>
                  <a:t>where </a:t>
                </a:r>
                <a14:m>
                  <m:oMath xmlns:m="http://schemas.openxmlformats.org/officeDocument/2006/math">
                    <m:sSup>
                      <m:sSupPr>
                        <m:ctrlPr>
                          <a:rPr lang="en-US" sz="2400" i="1" dirty="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i="1" dirty="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is the true cost to reach the goal state from </a:t>
                </a:r>
                <a14:m>
                  <m:oMath xmlns:m="http://schemas.openxmlformats.org/officeDocument/2006/math">
                    <m:r>
                      <a:rPr lang="en-US" sz="2400" i="1" dirty="0" smtClean="0">
                        <a:latin typeface="Cambria Math" panose="02040503050406030204" pitchFamily="18" charset="0"/>
                      </a:rPr>
                      <m:t>𝑛</m:t>
                    </m:r>
                  </m:oMath>
                </a14:m>
                <a:r>
                  <a:rPr lang="en-US" sz="2400" i="1" dirty="0"/>
                  <a:t>.</a:t>
                </a:r>
                <a:endParaRPr lang="en-US" sz="2400" dirty="0"/>
              </a:p>
              <a:p>
                <a:pPr marL="0" indent="0">
                  <a:buNone/>
                </a:pPr>
                <a:r>
                  <a:rPr lang="en-US" sz="2400" dirty="0"/>
                  <a:t>I.e., an admissible heuristic is a </a:t>
                </a:r>
                <a:r>
                  <a:rPr lang="en-US" sz="2400" b="1" dirty="0">
                    <a:solidFill>
                      <a:srgbClr val="FF0000"/>
                    </a:solidFill>
                  </a:rPr>
                  <a:t>lower bound</a:t>
                </a:r>
                <a:r>
                  <a:rPr lang="en-US" sz="2400" dirty="0"/>
                  <a:t> and never overestimates the true cost to reach the goal.</a:t>
                </a:r>
              </a:p>
              <a:p>
                <a:pPr marL="0" indent="0">
                  <a:buNone/>
                </a:pPr>
                <a:endParaRPr lang="en-US" sz="2400" dirty="0"/>
              </a:p>
              <a:p>
                <a:pPr marL="0" indent="0">
                  <a:buNone/>
                </a:pPr>
                <a:r>
                  <a:rPr lang="en-US" sz="2400" b="1" dirty="0"/>
                  <a:t>Example</a:t>
                </a:r>
                <a:r>
                  <a:rPr lang="en-US" sz="2400" dirty="0"/>
                  <a:t>: straight line distance never overestimates the actual road distance.</a:t>
                </a:r>
              </a:p>
              <a:p>
                <a:endParaRPr lang="en-US" sz="2400" b="1" dirty="0">
                  <a:solidFill>
                    <a:srgbClr val="CC0099"/>
                  </a:solidFill>
                </a:endParaRPr>
              </a:p>
              <a:p>
                <a:pPr marL="0" indent="0">
                  <a:buNone/>
                </a:pPr>
                <a:r>
                  <a:rPr lang="en-US" sz="2400" b="1" dirty="0">
                    <a:solidFill>
                      <a:srgbClr val="FF0000"/>
                    </a:solidFill>
                  </a:rPr>
                  <a:t>Theorem:</a:t>
                </a:r>
                <a:r>
                  <a:rPr lang="en-US" sz="2400" dirty="0">
                    <a:solidFill>
                      <a:srgbClr val="FF0000"/>
                    </a:solidFill>
                  </a:rPr>
                  <a:t> </a:t>
                </a:r>
                <a:r>
                  <a:rPr lang="en-US" sz="2400" dirty="0"/>
                  <a:t>If </a:t>
                </a:r>
                <a14:m>
                  <m:oMath xmlns:m="http://schemas.openxmlformats.org/officeDocument/2006/math">
                    <m:r>
                      <a:rPr lang="en-US" sz="2400" i="1" dirty="0">
                        <a:latin typeface="Cambria Math" panose="02040503050406030204" pitchFamily="18" charset="0"/>
                        <a:cs typeface="Arial" pitchFamily="34" charset="0"/>
                      </a:rPr>
                      <m:t>h</m:t>
                    </m:r>
                  </m:oMath>
                </a14:m>
                <a:r>
                  <a:rPr lang="en-US" sz="2400" i="1" dirty="0"/>
                  <a:t> </a:t>
                </a:r>
                <a:r>
                  <a:rPr lang="en-US" sz="2400" dirty="0"/>
                  <a:t>is admissible, A</a:t>
                </a:r>
                <a:r>
                  <a:rPr lang="en-US" sz="2400" baseline="30000" dirty="0"/>
                  <a:t>*</a:t>
                </a:r>
                <a:r>
                  <a:rPr lang="en-US" sz="2400" dirty="0"/>
                  <a:t> is optimal.</a:t>
                </a:r>
              </a:p>
            </p:txBody>
          </p:sp>
        </mc:Choice>
        <mc:Fallback xmlns="">
          <p:sp>
            <p:nvSpPr>
              <p:cNvPr id="22531" name="Rectangle 3"/>
              <p:cNvSpPr>
                <a:spLocks noGrp="1" noRot="1" noChangeAspect="1" noMove="1" noResize="1" noEditPoints="1" noAdjustHandles="1" noChangeArrowheads="1" noChangeShapeType="1" noTextEdit="1"/>
              </p:cNvSpPr>
              <p:nvPr>
                <p:ph idx="1"/>
              </p:nvPr>
            </p:nvSpPr>
            <p:spPr>
              <a:blipFill>
                <a:blip r:embed="rId3"/>
                <a:stretch>
                  <a:fillRect l="-1159" t="-1961" r="-1623"/>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of Optimality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6750" y="4794486"/>
                <a:ext cx="7886700" cy="1758713"/>
              </a:xfrm>
            </p:spPr>
            <p:txBody>
              <a:bodyPr>
                <a:normAutofit fontScale="55000" lnSpcReduction="20000"/>
              </a:bodyPr>
              <a:lstStyle/>
              <a:p>
                <a:pPr>
                  <a:lnSpc>
                    <a:spcPct val="120000"/>
                  </a:lnSpc>
                </a:pPr>
                <a:r>
                  <a:rPr lang="en-US" sz="2800" dirty="0"/>
                  <a:t>Suppose A* terminates its search at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𝑛</m:t>
                        </m:r>
                      </m:e>
                      <m:sup>
                        <m:r>
                          <a:rPr lang="en-US" sz="2800" b="0" i="1" dirty="0" smtClean="0">
                            <a:latin typeface="Cambria Math" panose="02040503050406030204" pitchFamily="18" charset="0"/>
                          </a:rPr>
                          <m:t>∗</m:t>
                        </m:r>
                      </m:sup>
                    </m:sSup>
                  </m:oMath>
                </a14:m>
                <a:r>
                  <a:rPr lang="en-US" sz="2800" dirty="0"/>
                  <a:t> at a cost of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𝐶</m:t>
                        </m:r>
                      </m:e>
                      <m:sup>
                        <m:r>
                          <a:rPr lang="en-US" sz="2800" i="1" dirty="0">
                            <a:latin typeface="Cambria Math" panose="02040503050406030204" pitchFamily="18" charset="0"/>
                          </a:rPr>
                          <m:t>∗</m:t>
                        </m:r>
                      </m:sup>
                    </m:sSup>
                    <m:r>
                      <a:rPr lang="en-US" sz="2800" b="0" i="1" dirty="0" smtClean="0">
                        <a:latin typeface="Cambria Math" panose="02040503050406030204" pitchFamily="18" charset="0"/>
                      </a:rPr>
                      <m:t>=</m:t>
                    </m:r>
                    <m:r>
                      <a:rPr lang="en-US" sz="2800" b="0" i="1" dirty="0" smtClean="0">
                        <a:latin typeface="Cambria Math" panose="02040503050406030204" pitchFamily="18" charset="0"/>
                      </a:rPr>
                      <m:t>𝑓</m:t>
                    </m:r>
                    <m:d>
                      <m:dPr>
                        <m:ctrlPr>
                          <a:rPr lang="en-US" sz="2800" b="0" i="1" dirty="0" smtClean="0">
                            <a:latin typeface="Cambria Math" panose="02040503050406030204" pitchFamily="18" charset="0"/>
                          </a:rPr>
                        </m:ctrlPr>
                      </m:dPr>
                      <m:e>
                        <m:sSup>
                          <m:sSupPr>
                            <m:ctrlPr>
                              <a:rPr lang="en-US" sz="2800" b="0" i="1" dirty="0" smtClean="0">
                                <a:latin typeface="Cambria Math" panose="02040503050406030204" pitchFamily="18" charset="0"/>
                              </a:rPr>
                            </m:ctrlPr>
                          </m:sSupPr>
                          <m:e>
                            <m:r>
                              <a:rPr lang="en-US" sz="2800" b="0" i="1" dirty="0" smtClean="0">
                                <a:latin typeface="Cambria Math" panose="02040503050406030204" pitchFamily="18" charset="0"/>
                              </a:rPr>
                              <m:t>𝑛</m:t>
                            </m:r>
                          </m:e>
                          <m:sup>
                            <m:r>
                              <a:rPr lang="en-US" sz="2800" b="0" i="1" dirty="0" smtClean="0">
                                <a:latin typeface="Cambria Math" panose="02040503050406030204" pitchFamily="18" charset="0"/>
                              </a:rPr>
                              <m:t>∗</m:t>
                            </m:r>
                          </m:sup>
                        </m:sSup>
                      </m:e>
                    </m:d>
                  </m:oMath>
                </a14:m>
                <a:r>
                  <a:rPr lang="en-US" sz="2800" dirty="0"/>
                  <a:t>.</a:t>
                </a:r>
              </a:p>
              <a:p>
                <a:pPr>
                  <a:lnSpc>
                    <a:spcPct val="120000"/>
                  </a:lnSpc>
                </a:pPr>
                <a:r>
                  <a:rPr lang="en-US" sz="2800" dirty="0"/>
                  <a:t>All unexplored nodes </a:t>
                </a:r>
                <a14:m>
                  <m:oMath xmlns:m="http://schemas.openxmlformats.org/officeDocument/2006/math">
                    <m:r>
                      <a:rPr lang="en-US" sz="2800" i="1" dirty="0" smtClean="0">
                        <a:latin typeface="Cambria Math" panose="02040503050406030204" pitchFamily="18" charset="0"/>
                      </a:rPr>
                      <m:t>𝑛</m:t>
                    </m:r>
                  </m:oMath>
                </a14:m>
                <a:r>
                  <a:rPr lang="en-US" sz="2800" dirty="0"/>
                  <a:t> have </a:t>
                </a:r>
                <a14:m>
                  <m:oMath xmlns:m="http://schemas.openxmlformats.org/officeDocument/2006/math">
                    <m:r>
                      <a:rPr lang="en-US" sz="2800" i="1" dirty="0">
                        <a:latin typeface="Cambria Math" panose="02040503050406030204" pitchFamily="18" charset="0"/>
                      </a:rPr>
                      <m:t>𝑓</m:t>
                    </m:r>
                    <m:d>
                      <m:dPr>
                        <m:ctrlPr>
                          <a:rPr lang="en-US" sz="2800" i="1" dirty="0">
                            <a:latin typeface="Cambria Math" panose="02040503050406030204" pitchFamily="18" charset="0"/>
                          </a:rPr>
                        </m:ctrlPr>
                      </m:dPr>
                      <m:e>
                        <m:r>
                          <a:rPr lang="en-US" sz="2800" i="1" dirty="0">
                            <a:latin typeface="Cambria Math" panose="02040503050406030204" pitchFamily="18" charset="0"/>
                          </a:rPr>
                          <m:t>𝑛</m:t>
                        </m:r>
                      </m:e>
                    </m:d>
                    <m:r>
                      <a:rPr lang="en-US" sz="2800" b="0" i="1" dirty="0" smtClean="0">
                        <a:latin typeface="Cambria Math" panose="02040503050406030204" pitchFamily="18" charset="0"/>
                      </a:rPr>
                      <m:t>≥</m:t>
                    </m:r>
                    <m:r>
                      <a:rPr lang="en-US" sz="2800" i="1" dirty="0">
                        <a:latin typeface="Cambria Math" panose="02040503050406030204" pitchFamily="18" charset="0"/>
                      </a:rPr>
                      <m:t> </m:t>
                    </m:r>
                    <m:r>
                      <a:rPr lang="en-US" sz="2800" i="1" dirty="0">
                        <a:latin typeface="Cambria Math" panose="02040503050406030204" pitchFamily="18" charset="0"/>
                        <a:sym typeface="Symbol"/>
                      </a:rPr>
                      <m:t>𝑓</m:t>
                    </m:r>
                    <m:r>
                      <a:rPr lang="en-US" sz="2800" i="1" dirty="0">
                        <a:latin typeface="Cambria Math" panose="02040503050406030204" pitchFamily="18" charset="0"/>
                        <a:sym typeface="Symbol"/>
                      </a:rPr>
                      <m:t>(</m:t>
                    </m:r>
                    <m:sSup>
                      <m:sSupPr>
                        <m:ctrlPr>
                          <a:rPr lang="en-US" sz="2800" i="1" dirty="0">
                            <a:latin typeface="Cambria Math" panose="02040503050406030204" pitchFamily="18" charset="0"/>
                            <a:sym typeface="Symbol"/>
                          </a:rPr>
                        </m:ctrlPr>
                      </m:sSupPr>
                      <m:e>
                        <m:r>
                          <a:rPr lang="en-US" sz="2800" i="1" dirty="0">
                            <a:latin typeface="Cambria Math" panose="02040503050406030204" pitchFamily="18" charset="0"/>
                            <a:sym typeface="Symbol"/>
                          </a:rPr>
                          <m:t>𝑛</m:t>
                        </m:r>
                      </m:e>
                      <m:sup>
                        <m:r>
                          <a:rPr lang="en-US" sz="2800" i="1" dirty="0">
                            <a:latin typeface="Cambria Math" panose="02040503050406030204" pitchFamily="18" charset="0"/>
                            <a:sym typeface="Symbol"/>
                          </a:rPr>
                          <m:t>∗</m:t>
                        </m:r>
                      </m:sup>
                    </m:sSup>
                    <m:r>
                      <a:rPr lang="en-US" sz="2800" i="1" dirty="0">
                        <a:latin typeface="Cambria Math" panose="02040503050406030204" pitchFamily="18" charset="0"/>
                        <a:sym typeface="Symbol"/>
                      </a:rPr>
                      <m:t>)</m:t>
                    </m:r>
                    <m:r>
                      <a:rPr lang="en-US" sz="2800" i="1" dirty="0">
                        <a:latin typeface="Cambria Math" panose="02040503050406030204" pitchFamily="18" charset="0"/>
                      </a:rPr>
                      <m:t> </m:t>
                    </m:r>
                  </m:oMath>
                </a14:m>
                <a:r>
                  <a:rPr lang="en-US" sz="2800" dirty="0"/>
                  <a:t>or they would have been explored before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oMath>
                </a14:m>
                <a:endParaRPr lang="en-US" sz="2800" dirty="0"/>
              </a:p>
              <a:p>
                <a:pPr>
                  <a:lnSpc>
                    <a:spcPct val="120000"/>
                  </a:lnSpc>
                </a:pPr>
                <a:r>
                  <a:rPr lang="en-US" sz="2800" dirty="0"/>
                  <a:t>Since </a:t>
                </a:r>
                <a14:m>
                  <m:oMath xmlns:m="http://schemas.openxmlformats.org/officeDocument/2006/math">
                    <m:r>
                      <a:rPr lang="en-US" sz="2800" i="1" dirty="0" smtClean="0">
                        <a:latin typeface="Cambria Math" panose="02040503050406030204" pitchFamily="18" charset="0"/>
                      </a:rPr>
                      <m:t>𝑓</m:t>
                    </m:r>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is an </a:t>
                </a:r>
                <a:r>
                  <a:rPr lang="en-US" sz="2800" i="1" dirty="0"/>
                  <a:t>optimistic</a:t>
                </a:r>
                <a:r>
                  <a:rPr lang="en-US" sz="2800" dirty="0"/>
                  <a:t> estimate, it is impossible for </a:t>
                </a:r>
                <a14:m>
                  <m:oMath xmlns:m="http://schemas.openxmlformats.org/officeDocument/2006/math">
                    <m:r>
                      <a:rPr lang="en-US" sz="2800" i="1" dirty="0" smtClean="0">
                        <a:latin typeface="Cambria Math" panose="02040503050406030204" pitchFamily="18" charset="0"/>
                      </a:rPr>
                      <m:t>𝑛</m:t>
                    </m:r>
                  </m:oMath>
                </a14:m>
                <a:r>
                  <a:rPr lang="en-US" sz="2800" dirty="0"/>
                  <a:t> to have a successor goal state </a:t>
                </a:r>
                <a14:m>
                  <m:oMath xmlns:m="http://schemas.openxmlformats.org/officeDocument/2006/math">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with </a:t>
                </a:r>
                <a14:m>
                  <m:oMath xmlns:m="http://schemas.openxmlformats.org/officeDocument/2006/math">
                    <m:r>
                      <a:rPr lang="en-US" sz="2800" b="0" i="1" dirty="0" smtClean="0">
                        <a:latin typeface="Cambria Math" panose="02040503050406030204" pitchFamily="18" charset="0"/>
                      </a:rPr>
                      <m:t>𝐶</m:t>
                    </m:r>
                    <m:r>
                      <a:rPr lang="en-US" sz="2800" b="0" i="1" dirty="0" smtClean="0">
                        <a:latin typeface="Cambria Math" panose="02040503050406030204" pitchFamily="18" charset="0"/>
                      </a:rPr>
                      <m:t>′&lt; </m:t>
                    </m:r>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𝐶</m:t>
                        </m:r>
                      </m:e>
                      <m:sup>
                        <m:r>
                          <a:rPr lang="en-US" sz="2800" b="0" i="1" dirty="0" smtClean="0">
                            <a:latin typeface="Cambria Math" panose="02040503050406030204" pitchFamily="18" charset="0"/>
                          </a:rPr>
                          <m:t>∗</m:t>
                        </m:r>
                      </m:sup>
                    </m:sSup>
                  </m:oMath>
                </a14:m>
                <a:r>
                  <a:rPr lang="en-US" sz="2800" dirty="0"/>
                  <a:t>.</a:t>
                </a:r>
              </a:p>
              <a:p>
                <a:pPr>
                  <a:lnSpc>
                    <a:spcPct val="120000"/>
                  </a:lnSpc>
                </a:pPr>
                <a:r>
                  <a:rPr lang="en-US" sz="2800" dirty="0"/>
                  <a:t>This proofs that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𝑛</m:t>
                        </m:r>
                      </m:e>
                      <m:sup>
                        <m:r>
                          <a:rPr lang="en-US" sz="2800" i="1" dirty="0">
                            <a:latin typeface="Cambria Math" panose="02040503050406030204" pitchFamily="18" charset="0"/>
                          </a:rPr>
                          <m:t>∗</m:t>
                        </m:r>
                      </m:sup>
                    </m:sSup>
                  </m:oMath>
                </a14:m>
                <a:r>
                  <a:rPr lang="en-US" sz="2800" dirty="0"/>
                  <a:t> must be an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6750" y="4794486"/>
                <a:ext cx="7886700" cy="1758713"/>
              </a:xfrm>
              <a:blipFill>
                <a:blip r:embed="rId3"/>
                <a:stretch>
                  <a:fillRect l="-232" t="-692"/>
                </a:stretch>
              </a:blipFill>
            </p:spPr>
            <p:txBody>
              <a:bodyPr/>
              <a:lstStyle/>
              <a:p>
                <a:r>
                  <a:rPr lang="en-US">
                    <a:noFill/>
                  </a:rPr>
                  <a:t> </a:t>
                </a:r>
              </a:p>
            </p:txBody>
          </p:sp>
        </mc:Fallback>
      </mc:AlternateContent>
      <p:cxnSp>
        <p:nvCxnSpPr>
          <p:cNvPr id="6" name="Straight Connector 5"/>
          <p:cNvCxnSpPr/>
          <p:nvPr/>
        </p:nvCxnSpPr>
        <p:spPr>
          <a:xfrm rot="10800000" flipV="1">
            <a:off x="2611157" y="1383268"/>
            <a:ext cx="1447800" cy="129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H="1">
            <a:off x="4058957" y="1383268"/>
            <a:ext cx="1600200" cy="160020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582957" y="2907268"/>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10" name="TextBox 9"/>
          <p:cNvSpPr txBox="1"/>
          <p:nvPr/>
        </p:nvSpPr>
        <p:spPr>
          <a:xfrm>
            <a:off x="5257800" y="2743200"/>
            <a:ext cx="290464" cy="338554"/>
          </a:xfrm>
          <a:prstGeom prst="rect">
            <a:avLst/>
          </a:prstGeom>
          <a:noFill/>
        </p:spPr>
        <p:txBody>
          <a:bodyPr wrap="none" rtlCol="0">
            <a:spAutoFit/>
          </a:bodyPr>
          <a:lstStyle/>
          <a:p>
            <a:r>
              <a:rPr lang="en-US" sz="1600" i="1" dirty="0">
                <a:latin typeface="+mn-lt"/>
              </a:rPr>
              <a:t>n</a:t>
            </a:r>
          </a:p>
        </p:txBody>
      </p:sp>
      <p:sp>
        <p:nvSpPr>
          <p:cNvPr id="11" name="Oval 10"/>
          <p:cNvSpPr/>
          <p:nvPr/>
        </p:nvSpPr>
        <p:spPr>
          <a:xfrm>
            <a:off x="2534957" y="25262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2839757" y="2450068"/>
            <a:ext cx="913648" cy="338554"/>
          </a:xfrm>
          <a:prstGeom prst="rect">
            <a:avLst/>
          </a:prstGeom>
          <a:noFill/>
        </p:spPr>
        <p:txBody>
          <a:bodyPr wrap="none" rtlCol="0">
            <a:spAutoFit/>
          </a:bodyPr>
          <a:lstStyle/>
          <a:p>
            <a:r>
              <a:rPr lang="en-US" sz="1600" i="1" dirty="0">
                <a:latin typeface="+mn-lt"/>
              </a:rPr>
              <a:t>n</a:t>
            </a:r>
            <a:r>
              <a:rPr lang="en-US" sz="1600" dirty="0">
                <a:latin typeface="+mn-lt"/>
              </a:rPr>
              <a:t>* (goal)</a:t>
            </a:r>
          </a:p>
        </p:txBody>
      </p:sp>
      <mc:AlternateContent xmlns:mc="http://schemas.openxmlformats.org/markup-compatibility/2006" xmlns:a14="http://schemas.microsoft.com/office/drawing/2010/main">
        <mc:Choice Requires="a14">
          <p:sp>
            <p:nvSpPr>
              <p:cNvPr id="15" name="Rectangle 14"/>
              <p:cNvSpPr/>
              <p:nvPr/>
            </p:nvSpPr>
            <p:spPr>
              <a:xfrm>
                <a:off x="1455484" y="2806899"/>
                <a:ext cx="255384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600" i="1" dirty="0" smtClean="0">
                              <a:latin typeface="Cambria Math" panose="02040503050406030204" pitchFamily="18" charset="0"/>
                            </a:rPr>
                          </m:ctrlPr>
                        </m:sSupPr>
                        <m:e>
                          <m:r>
                            <a:rPr lang="en-US" sz="1600" i="1" dirty="0">
                              <a:latin typeface="Cambria Math" panose="02040503050406030204" pitchFamily="18" charset="0"/>
                            </a:rPr>
                            <m:t>𝐶</m:t>
                          </m:r>
                        </m:e>
                        <m:sup>
                          <m:r>
                            <a:rPr lang="en-US" sz="1600" i="1" dirty="0">
                              <a:latin typeface="Cambria Math" panose="02040503050406030204" pitchFamily="18" charset="0"/>
                            </a:rPr>
                            <m:t>∗</m:t>
                          </m:r>
                        </m:sup>
                      </m:sSup>
                      <m:r>
                        <a:rPr lang="en-US" sz="1600" b="0" i="1" dirty="0" smtClean="0">
                          <a:latin typeface="Cambria Math" panose="02040503050406030204" pitchFamily="18" charset="0"/>
                        </a:rPr>
                        <m:t>=</m:t>
                      </m:r>
                      <m:r>
                        <a:rPr lang="en-US" sz="1600" i="1" dirty="0" smtClean="0">
                          <a:latin typeface="Cambria Math" panose="02040503050406030204" pitchFamily="18" charset="0"/>
                        </a:rPr>
                        <m:t>𝑓</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+ 0 </m:t>
                      </m:r>
                    </m:oMath>
                  </m:oMathPara>
                </a14:m>
                <a:endParaRPr lang="en-US" sz="1600" dirty="0"/>
              </a:p>
            </p:txBody>
          </p:sp>
        </mc:Choice>
        <mc:Fallback xmlns="">
          <p:sp>
            <p:nvSpPr>
              <p:cNvPr id="15" name="Rectangle 14"/>
              <p:cNvSpPr>
                <a:spLocks noRot="1" noChangeAspect="1" noMove="1" noResize="1" noEditPoints="1" noAdjustHandles="1" noChangeArrowheads="1" noChangeShapeType="1" noTextEdit="1"/>
              </p:cNvSpPr>
              <p:nvPr/>
            </p:nvSpPr>
            <p:spPr>
              <a:xfrm>
                <a:off x="1455484" y="2806899"/>
                <a:ext cx="2553841" cy="338554"/>
              </a:xfrm>
              <a:prstGeom prst="rect">
                <a:avLst/>
              </a:prstGeom>
              <a:blipFill>
                <a:blip r:embed="rId4"/>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5905796" y="2894699"/>
                <a:ext cx="157703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  </m:t>
                      </m:r>
                      <m:r>
                        <a:rPr lang="en-US" sz="1600" b="0" i="1" dirty="0" smtClean="0">
                          <a:latin typeface="Cambria Math" panose="02040503050406030204" pitchFamily="18" charset="0"/>
                          <a:sym typeface="Symbol"/>
                        </a:rPr>
                        <m:t>𝑓</m:t>
                      </m:r>
                      <m:r>
                        <a:rPr lang="en-US" sz="1600" b="0" i="1" dirty="0" smtClean="0">
                          <a:latin typeface="Cambria Math" panose="02040503050406030204" pitchFamily="18" charset="0"/>
                          <a:sym typeface="Symbol"/>
                        </a:rPr>
                        <m:t>(</m:t>
                      </m:r>
                      <m:sSup>
                        <m:sSupPr>
                          <m:ctrlPr>
                            <a:rPr lang="en-US" sz="1600" b="0" i="1" dirty="0" smtClean="0">
                              <a:latin typeface="Cambria Math" panose="02040503050406030204" pitchFamily="18" charset="0"/>
                              <a:sym typeface="Symbol"/>
                            </a:rPr>
                          </m:ctrlPr>
                        </m:sSupPr>
                        <m:e>
                          <m:r>
                            <a:rPr lang="en-US" sz="1600" b="0" i="1" dirty="0" smtClean="0">
                              <a:latin typeface="Cambria Math" panose="02040503050406030204" pitchFamily="18" charset="0"/>
                              <a:sym typeface="Symbol"/>
                            </a:rPr>
                            <m:t>𝑛</m:t>
                          </m:r>
                        </m:e>
                        <m:sup>
                          <m:r>
                            <a:rPr lang="en-US" sz="1600" b="0" i="1" dirty="0" smtClean="0">
                              <a:latin typeface="Cambria Math" panose="02040503050406030204" pitchFamily="18" charset="0"/>
                              <a:sym typeface="Symbol"/>
                            </a:rPr>
                            <m:t>∗</m:t>
                          </m:r>
                        </m:sup>
                      </m:sSup>
                      <m:r>
                        <a:rPr lang="en-US" sz="1600" b="0" i="1" dirty="0" smtClean="0">
                          <a:latin typeface="Cambria Math" panose="02040503050406030204" pitchFamily="18" charset="0"/>
                          <a:sym typeface="Symbol"/>
                        </a:rPr>
                        <m:t>)</m:t>
                      </m:r>
                      <m:r>
                        <a:rPr lang="en-US" sz="1600" i="1" dirty="0">
                          <a:latin typeface="Cambria Math" panose="02040503050406030204" pitchFamily="18" charset="0"/>
                        </a:rPr>
                        <m:t> </m:t>
                      </m:r>
                    </m:oMath>
                  </m:oMathPara>
                </a14:m>
                <a:endParaRPr lang="en-US" sz="1600" dirty="0"/>
              </a:p>
            </p:txBody>
          </p:sp>
        </mc:Choice>
        <mc:Fallback xmlns="">
          <p:sp>
            <p:nvSpPr>
              <p:cNvPr id="16" name="Rectangle 15"/>
              <p:cNvSpPr>
                <a:spLocks noRot="1" noChangeAspect="1" noMove="1" noResize="1" noEditPoints="1" noAdjustHandles="1" noChangeArrowheads="1" noChangeShapeType="1" noTextEdit="1"/>
              </p:cNvSpPr>
              <p:nvPr/>
            </p:nvSpPr>
            <p:spPr>
              <a:xfrm>
                <a:off x="5905796" y="2894699"/>
                <a:ext cx="1577034" cy="338554"/>
              </a:xfrm>
              <a:prstGeom prst="rect">
                <a:avLst/>
              </a:prstGeom>
              <a:blipFill>
                <a:blip r:embed="rId5"/>
                <a:stretch>
                  <a:fillRect b="-10909"/>
                </a:stretch>
              </a:blipFill>
            </p:spPr>
            <p:txBody>
              <a:bodyPr/>
              <a:lstStyle/>
              <a:p>
                <a:r>
                  <a:rPr lang="en-US">
                    <a:noFill/>
                  </a:rPr>
                  <a:t> </a:t>
                </a:r>
              </a:p>
            </p:txBody>
          </p:sp>
        </mc:Fallback>
      </mc:AlternateContent>
      <p:cxnSp>
        <p:nvCxnSpPr>
          <p:cNvPr id="18" name="Straight Connector 17"/>
          <p:cNvCxnSpPr>
            <a:stCxn id="9" idx="5"/>
          </p:cNvCxnSpPr>
          <p:nvPr/>
        </p:nvCxnSpPr>
        <p:spPr>
          <a:xfrm rot="16200000" flipH="1">
            <a:off x="5778079" y="3102390"/>
            <a:ext cx="643078" cy="64307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344957" y="3669268"/>
            <a:ext cx="22860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21" name="TextBox 20"/>
          <p:cNvSpPr txBox="1"/>
          <p:nvPr/>
        </p:nvSpPr>
        <p:spPr>
          <a:xfrm>
            <a:off x="4983660" y="3623445"/>
            <a:ext cx="1372492" cy="338554"/>
          </a:xfrm>
          <a:prstGeom prst="rect">
            <a:avLst/>
          </a:prstGeom>
          <a:noFill/>
        </p:spPr>
        <p:txBody>
          <a:bodyPr wrap="none" rtlCol="0">
            <a:spAutoFit/>
          </a:bodyPr>
          <a:lstStyle/>
          <a:p>
            <a:r>
              <a:rPr lang="en-US" sz="1600" i="1" dirty="0">
                <a:latin typeface="+mn-lt"/>
              </a:rPr>
              <a:t>n’ (other goal)</a:t>
            </a:r>
            <a:endParaRPr lang="en-US" sz="1600" dirty="0">
              <a:latin typeface="+mn-lt"/>
            </a:endParaRPr>
          </a:p>
        </p:txBody>
      </p:sp>
      <mc:AlternateContent xmlns:mc="http://schemas.openxmlformats.org/markup-compatibility/2006" xmlns:a14="http://schemas.microsoft.com/office/drawing/2010/main">
        <mc:Choice Requires="a14">
          <p:sp>
            <p:nvSpPr>
              <p:cNvPr id="23" name="Rectangle 22"/>
              <p:cNvSpPr/>
              <p:nvPr/>
            </p:nvSpPr>
            <p:spPr>
              <a:xfrm>
                <a:off x="5403032" y="3979804"/>
                <a:ext cx="293272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sSup>
                            <m:sSupPr>
                              <m:ctrlPr>
                                <a:rPr lang="en-US" sz="160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i="1" dirty="0" smtClean="0">
                                  <a:latin typeface="Cambria Math" panose="02040503050406030204" pitchFamily="18" charset="0"/>
                                </a:rPr>
                                <m:t>′</m:t>
                              </m:r>
                            </m:sup>
                          </m:sSup>
                        </m:e>
                      </m:d>
                      <m:r>
                        <a:rPr lang="en-US" sz="1600" b="0" i="1" dirty="0" smtClean="0">
                          <a:latin typeface="Cambria Math" panose="02040503050406030204" pitchFamily="18" charset="0"/>
                        </a:rPr>
                        <m:t>≥ </m:t>
                      </m:r>
                      <m:r>
                        <a:rPr lang="en-US" sz="1600" i="1" dirty="0" smtClean="0">
                          <a:latin typeface="Cambria Math" panose="02040503050406030204" pitchFamily="18" charset="0"/>
                        </a:rPr>
                        <m:t> </m:t>
                      </m:r>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𝑔</m:t>
                      </m:r>
                      <m:d>
                        <m:dPr>
                          <m:ctrlPr>
                            <a:rPr lang="en-US" sz="1600" i="1" dirty="0">
                              <a:latin typeface="Cambria Math" panose="02040503050406030204" pitchFamily="18" charset="0"/>
                            </a:rPr>
                          </m:ctrlPr>
                        </m:dPr>
                        <m:e>
                          <m:sSup>
                            <m:sSupPr>
                              <m:ctrlPr>
                                <a:rPr lang="en-US" sz="1600" i="1" dirty="0">
                                  <a:latin typeface="Cambria Math" panose="02040503050406030204" pitchFamily="18" charset="0"/>
                                </a:rPr>
                              </m:ctrlPr>
                            </m:sSupPr>
                            <m:e>
                              <m:r>
                                <a:rPr lang="en-US" sz="1600" i="1" dirty="0">
                                  <a:latin typeface="Cambria Math" panose="02040503050406030204" pitchFamily="18" charset="0"/>
                                </a:rPr>
                                <m:t>𝑛</m:t>
                              </m:r>
                            </m:e>
                            <m:sup>
                              <m:r>
                                <a:rPr lang="en-US" sz="1600" i="1" dirty="0">
                                  <a:latin typeface="Cambria Math" panose="02040503050406030204" pitchFamily="18" charset="0"/>
                                </a:rPr>
                                <m:t>′</m:t>
                              </m:r>
                            </m:sup>
                          </m:sSup>
                        </m:e>
                      </m:d>
                      <m:r>
                        <a:rPr lang="en-US" sz="1600" b="0" i="1" dirty="0" smtClean="0">
                          <a:latin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sym typeface="Symbol"/>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r>
                        <a:rPr lang="en-US" sz="1600" i="1" dirty="0">
                          <a:latin typeface="Cambria Math" panose="02040503050406030204" pitchFamily="18" charset="0"/>
                        </a:rPr>
                        <m:t> </m:t>
                      </m:r>
                    </m:oMath>
                  </m:oMathPara>
                </a14:m>
                <a:endParaRPr lang="en-US" sz="1600" dirty="0"/>
              </a:p>
            </p:txBody>
          </p:sp>
        </mc:Choice>
        <mc:Fallback xmlns="">
          <p:sp>
            <p:nvSpPr>
              <p:cNvPr id="23" name="Rectangle 22"/>
              <p:cNvSpPr>
                <a:spLocks noRot="1" noChangeAspect="1" noMove="1" noResize="1" noEditPoints="1" noAdjustHandles="1" noChangeArrowheads="1" noChangeShapeType="1" noTextEdit="1"/>
              </p:cNvSpPr>
              <p:nvPr/>
            </p:nvSpPr>
            <p:spPr>
              <a:xfrm>
                <a:off x="5403032" y="3979804"/>
                <a:ext cx="2932726" cy="338554"/>
              </a:xfrm>
              <a:prstGeom prst="rect">
                <a:avLst/>
              </a:prstGeom>
              <a:blipFill>
                <a:blip r:embed="rId6"/>
                <a:stretch>
                  <a:fillRect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356A35BE-A8E7-45DA-8EFF-A8AA655CE1F8}"/>
                  </a:ext>
                </a:extLst>
              </p:cNvPr>
              <p:cNvSpPr/>
              <p:nvPr/>
            </p:nvSpPr>
            <p:spPr>
              <a:xfrm>
                <a:off x="6252545" y="843241"/>
                <a:ext cx="191411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h</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m:t>
                      </m:r>
                    </m:oMath>
                  </m:oMathPara>
                </a14:m>
                <a:endParaRPr lang="en-US" sz="1400" dirty="0"/>
              </a:p>
            </p:txBody>
          </p:sp>
        </mc:Choice>
        <mc:Fallback xmlns="">
          <p:sp>
            <p:nvSpPr>
              <p:cNvPr id="17" name="Rectangle 16">
                <a:extLst>
                  <a:ext uri="{FF2B5EF4-FFF2-40B4-BE49-F238E27FC236}">
                    <a16:creationId xmlns:a16="http://schemas.microsoft.com/office/drawing/2014/main" id="{356A35BE-A8E7-45DA-8EFF-A8AA655CE1F8}"/>
                  </a:ext>
                </a:extLst>
              </p:cNvPr>
              <p:cNvSpPr>
                <a:spLocks noRot="1" noChangeAspect="1" noMove="1" noResize="1" noEditPoints="1" noAdjustHandles="1" noChangeArrowheads="1" noChangeShapeType="1" noTextEdit="1"/>
              </p:cNvSpPr>
              <p:nvPr/>
            </p:nvSpPr>
            <p:spPr>
              <a:xfrm>
                <a:off x="6252545" y="843241"/>
                <a:ext cx="1914114" cy="307777"/>
              </a:xfrm>
              <a:prstGeom prst="rect">
                <a:avLst/>
              </a:prstGeom>
              <a:blipFill>
                <a:blip r:embed="rId7"/>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7159086-AB07-4054-9B2F-7B26EEA586BE}"/>
                  </a:ext>
                </a:extLst>
              </p:cNvPr>
              <p:cNvSpPr txBox="1"/>
              <p:nvPr/>
            </p:nvSpPr>
            <p:spPr>
              <a:xfrm>
                <a:off x="5798721" y="1185494"/>
                <a:ext cx="259655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sSup>
                        <m:sSupPr>
                          <m:ctrlPr>
                            <a:rPr lang="en-US" sz="1400" b="0" i="1" dirty="0" smtClean="0">
                              <a:latin typeface="Cambria Math" panose="02040503050406030204" pitchFamily="18" charset="0"/>
                            </a:rPr>
                          </m:ctrlPr>
                        </m:sSupPr>
                        <m:e>
                          <m:r>
                            <a:rPr lang="en-US" sz="1400" i="1" dirty="0" smtClean="0">
                              <a:latin typeface="Cambria Math" panose="02040503050406030204" pitchFamily="18" charset="0"/>
                            </a:rPr>
                            <m:t>𝑛</m:t>
                          </m:r>
                        </m:e>
                        <m:sup>
                          <m:r>
                            <a:rPr lang="en-US" sz="1400" b="0" i="1" dirty="0" smtClean="0">
                              <a:latin typeface="Cambria Math" panose="02040503050406030204" pitchFamily="18" charset="0"/>
                            </a:rPr>
                            <m:t>∗</m:t>
                          </m:r>
                        </m:sup>
                      </m:sSup>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+0</m:t>
                      </m:r>
                    </m:oMath>
                  </m:oMathPara>
                </a14:m>
                <a:endParaRPr lang="en-US" sz="1400" dirty="0"/>
              </a:p>
            </p:txBody>
          </p:sp>
        </mc:Choice>
        <mc:Fallback xmlns="">
          <p:sp>
            <p:nvSpPr>
              <p:cNvPr id="19" name="TextBox 18">
                <a:extLst>
                  <a:ext uri="{FF2B5EF4-FFF2-40B4-BE49-F238E27FC236}">
                    <a16:creationId xmlns:a16="http://schemas.microsoft.com/office/drawing/2014/main" id="{A7159086-AB07-4054-9B2F-7B26EEA586BE}"/>
                  </a:ext>
                </a:extLst>
              </p:cNvPr>
              <p:cNvSpPr txBox="1">
                <a:spLocks noRot="1" noChangeAspect="1" noMove="1" noResize="1" noEditPoints="1" noAdjustHandles="1" noChangeArrowheads="1" noChangeShapeType="1" noTextEdit="1"/>
              </p:cNvSpPr>
              <p:nvPr/>
            </p:nvSpPr>
            <p:spPr>
              <a:xfrm>
                <a:off x="5798721" y="1185494"/>
                <a:ext cx="2596550" cy="307777"/>
              </a:xfrm>
              <a:prstGeom prst="rect">
                <a:avLst/>
              </a:prstGeom>
              <a:blipFill>
                <a:blip r:embed="rId8"/>
                <a:stretch>
                  <a:fillRect b="-588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16A10A8-775A-418B-846A-46FB9DACAB82}"/>
              </a:ext>
            </a:extLst>
          </p:cNvPr>
          <p:cNvSpPr txBox="1"/>
          <p:nvPr/>
        </p:nvSpPr>
        <p:spPr>
          <a:xfrm>
            <a:off x="5118949" y="1176552"/>
            <a:ext cx="1287340" cy="307777"/>
          </a:xfrm>
          <a:prstGeom prst="rect">
            <a:avLst/>
          </a:prstGeom>
          <a:noFill/>
        </p:spPr>
        <p:txBody>
          <a:bodyPr wrap="none" rtlCol="0">
            <a:spAutoFit/>
          </a:bodyPr>
          <a:lstStyle/>
          <a:p>
            <a:r>
              <a:rPr lang="en-US" sz="1400" dirty="0"/>
              <a:t>For goal states: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AFA438-DB26-49E6-9AB9-C615E5BB9BDA}"/>
                  </a:ext>
                </a:extLst>
              </p:cNvPr>
              <p:cNvSpPr txBox="1"/>
              <p:nvPr/>
            </p:nvSpPr>
            <p:spPr>
              <a:xfrm>
                <a:off x="5924139" y="2556344"/>
                <a:ext cx="2517420" cy="338554"/>
              </a:xfrm>
              <a:prstGeom prst="rect">
                <a:avLst/>
              </a:prstGeom>
              <a:noFill/>
            </p:spPr>
            <p:txBody>
              <a:bodyPr wrap="none" rtlCol="0">
                <a:spAutoFit/>
              </a:bodyPr>
              <a:lstStyle/>
              <a:p>
                <a:r>
                  <a:rPr lang="en-US" sz="1600" dirty="0"/>
                  <a:t>Any unexplored node </a:t>
                </a:r>
                <a14:m>
                  <m:oMath xmlns:m="http://schemas.openxmlformats.org/officeDocument/2006/math">
                    <m:r>
                      <a:rPr lang="en-US" sz="1600" i="1" dirty="0" smtClean="0">
                        <a:latin typeface="Cambria Math" panose="02040503050406030204" pitchFamily="18" charset="0"/>
                      </a:rPr>
                      <m:t>𝑛</m:t>
                    </m:r>
                  </m:oMath>
                </a14:m>
                <a:r>
                  <a:rPr lang="en-US" sz="1600" dirty="0"/>
                  <a:t> has:</a:t>
                </a:r>
              </a:p>
            </p:txBody>
          </p:sp>
        </mc:Choice>
        <mc:Fallback xmlns="">
          <p:sp>
            <p:nvSpPr>
              <p:cNvPr id="7" name="TextBox 6">
                <a:extLst>
                  <a:ext uri="{FF2B5EF4-FFF2-40B4-BE49-F238E27FC236}">
                    <a16:creationId xmlns:a16="http://schemas.microsoft.com/office/drawing/2014/main" id="{1CAFA438-DB26-49E6-9AB9-C615E5BB9BDA}"/>
                  </a:ext>
                </a:extLst>
              </p:cNvPr>
              <p:cNvSpPr txBox="1">
                <a:spLocks noRot="1" noChangeAspect="1" noMove="1" noResize="1" noEditPoints="1" noAdjustHandles="1" noChangeArrowheads="1" noChangeShapeType="1" noTextEdit="1"/>
              </p:cNvSpPr>
              <p:nvPr/>
            </p:nvSpPr>
            <p:spPr>
              <a:xfrm>
                <a:off x="5924139" y="2556344"/>
                <a:ext cx="2517420" cy="338554"/>
              </a:xfrm>
              <a:prstGeom prst="rect">
                <a:avLst/>
              </a:prstGeom>
              <a:blipFill>
                <a:blip r:embed="rId9"/>
                <a:stretch>
                  <a:fillRect l="-1453" t="-5357" r="-242" b="-21429"/>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6FF398BE-4CE1-4864-9587-E5636F0F5841}"/>
              </a:ext>
            </a:extLst>
          </p:cNvPr>
          <p:cNvSpPr/>
          <p:nvPr/>
        </p:nvSpPr>
        <p:spPr>
          <a:xfrm>
            <a:off x="5029200" y="685801"/>
            <a:ext cx="3366071" cy="85830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1" grpId="1"/>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Transition function and available actions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56700" y="1371604"/>
                <a:ext cx="4508847" cy="5121270"/>
              </a:xfrm>
            </p:spPr>
            <p:txBody>
              <a:bodyPr>
                <a:normAutofit fontScale="77500" lnSpcReduction="20000"/>
              </a:bodyPr>
              <a:lstStyle/>
              <a:p>
                <a:r>
                  <a:rPr lang="en-US" dirty="0"/>
                  <a:t>As an action schema:</a:t>
                </a:r>
              </a:p>
              <a:p>
                <a:pPr marL="342900" lvl="1" indent="0">
                  <a:buNone/>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𝐴𝑐𝑡𝑖𝑜𝑛</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𝑔𝑜</m:t>
                          </m:r>
                          <m:d>
                            <m:dPr>
                              <m:ctrlPr>
                                <a:rPr lang="en-US" i="1" dirty="0" smtClean="0">
                                  <a:latin typeface="Cambria Math" panose="02040503050406030204" pitchFamily="18" charset="0"/>
                                </a:rPr>
                              </m:ctrlPr>
                            </m:dPr>
                            <m:e>
                              <m:r>
                                <a:rPr lang="en-US" i="1" dirty="0" err="1" smtClean="0">
                                  <a:latin typeface="Cambria Math" panose="02040503050406030204" pitchFamily="18" charset="0"/>
                                </a:rPr>
                                <m:t>𝑑𝑖𝑟</m:t>
                              </m:r>
                            </m:e>
                          </m:d>
                        </m:e>
                      </m:d>
                    </m:oMath>
                  </m:oMathPara>
                </a14:m>
                <a:br>
                  <a:rPr lang="en-US" dirty="0"/>
                </a:br>
                <a:r>
                  <a:rPr lang="en-US" dirty="0"/>
                  <a:t>PRECOND: no wall in direction </a:t>
                </a:r>
                <a14:m>
                  <m:oMath xmlns:m="http://schemas.openxmlformats.org/officeDocument/2006/math">
                    <m:r>
                      <a:rPr lang="en-US" i="1" dirty="0" smtClean="0">
                        <a:latin typeface="Cambria Math" panose="02040503050406030204" pitchFamily="18" charset="0"/>
                      </a:rPr>
                      <m:t>𝑑𝑖𝑟</m:t>
                    </m:r>
                  </m:oMath>
                </a14:m>
                <a:br>
                  <a:rPr lang="en-US" dirty="0"/>
                </a:br>
                <a:r>
                  <a:rPr lang="en-US" dirty="0"/>
                  <a:t>EFFECT: change the agent’s location according to </a:t>
                </a:r>
                <a14:m>
                  <m:oMath xmlns:m="http://schemas.openxmlformats.org/officeDocument/2006/math">
                    <m:r>
                      <a:rPr lang="en-US" i="1" dirty="0" smtClean="0">
                        <a:latin typeface="Cambria Math" panose="02040503050406030204" pitchFamily="18" charset="0"/>
                      </a:rPr>
                      <m:t>𝑑𝑖𝑟</m:t>
                    </m:r>
                  </m:oMath>
                </a14:m>
                <a:endParaRPr lang="en-US" dirty="0"/>
              </a:p>
              <a:p>
                <a:r>
                  <a:rPr lang="en-US" dirty="0"/>
                  <a:t>As a function:</a:t>
                </a:r>
                <a:br>
                  <a:rPr lang="en-US" dirty="0"/>
                </a:br>
                <a:r>
                  <a:rPr lang="en-US" dirty="0"/>
                  <a:t>        </a:t>
                </a: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 →</m:t>
                    </m:r>
                    <m:r>
                      <a:rPr lang="en-US" sz="2000" b="0" i="1" smtClean="0">
                        <a:latin typeface="Cambria Math" panose="02040503050406030204" pitchFamily="18" charset="0"/>
                      </a:rPr>
                      <m:t>𝑆</m:t>
                    </m:r>
                    <m:r>
                      <a:rPr lang="en-US" sz="2000" b="0" i="0" smtClean="0">
                        <a:latin typeface="Cambria Math" panose="02040503050406030204" pitchFamily="18" charset="0"/>
                      </a:rPr>
                      <m:t> </m:t>
                    </m:r>
                  </m:oMath>
                </a14:m>
                <a:r>
                  <a:rPr lang="en-US" sz="2000" dirty="0"/>
                  <a:t>or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𝑠</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r>
                      <a:rPr lang="en-US" sz="2000" b="0" i="1" smtClean="0">
                        <a:latin typeface="Cambria Math" panose="02040503050406030204" pitchFamily="18" charset="0"/>
                      </a:rPr>
                      <m:t>𝑟𝑒𝑠𝑢𝑙𝑡</m:t>
                    </m:r>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 </m:t>
                    </m:r>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br>
                  <a:rPr lang="en-US" sz="2000" dirty="0"/>
                </a:br>
                <a:br>
                  <a:rPr lang="en-US" sz="2000" dirty="0"/>
                </a:br>
                <a:r>
                  <a:rPr lang="en-US" sz="2000" dirty="0"/>
                  <a:t>Function implemented </a:t>
                </a:r>
                <a:br>
                  <a:rPr lang="en-US" sz="2000" dirty="0"/>
                </a:br>
                <a:r>
                  <a:rPr lang="en-US" sz="2000" dirty="0"/>
                  <a:t>as a table representing</a:t>
                </a:r>
                <a:br>
                  <a:rPr lang="en-US" sz="2000" dirty="0"/>
                </a:br>
                <a:r>
                  <a:rPr lang="en-US" sz="2000" dirty="0"/>
                  <a:t>the state space </a:t>
                </a:r>
                <a:br>
                  <a:rPr lang="en-US" sz="2000" dirty="0"/>
                </a:br>
                <a:r>
                  <a:rPr lang="en-US" sz="2000" dirty="0"/>
                  <a:t>as a graph.</a:t>
                </a:r>
              </a:p>
              <a:p>
                <a:endParaRPr lang="en-US" sz="2000" dirty="0"/>
              </a:p>
              <a:p>
                <a:endParaRPr lang="en-US" sz="2000" dirty="0"/>
              </a:p>
              <a:p>
                <a:endParaRPr lang="en-US" sz="2000" dirty="0"/>
              </a:p>
              <a:p>
                <a:endParaRPr lang="en-US" sz="2000" dirty="0"/>
              </a:p>
              <a:p>
                <a:pPr marL="0" indent="0">
                  <a:buNone/>
                </a:pPr>
                <a:endParaRPr lang="en-US" sz="2000" dirty="0"/>
              </a:p>
              <a:p>
                <a:endParaRPr lang="en-US" sz="2000" dirty="0"/>
              </a:p>
              <a:p>
                <a:endParaRPr lang="en-US" sz="2000" dirty="0"/>
              </a:p>
              <a:p>
                <a:endParaRPr lang="en-US" sz="2000" dirty="0"/>
              </a:p>
              <a:p>
                <a:r>
                  <a:rPr lang="en-US" sz="2000" dirty="0"/>
                  <a:t>Available actions in a state come from the transition function. E.g.,</a:t>
                </a:r>
              </a:p>
              <a:p>
                <a:pPr marL="342900" lvl="1" indent="0">
                  <a:buNone/>
                </a:pPr>
                <a14:m>
                  <m:oMathPara xmlns:m="http://schemas.openxmlformats.org/officeDocument/2006/math">
                    <m:oMathParaPr>
                      <m:jc m:val="centerGroup"/>
                    </m:oMathParaPr>
                    <m:oMath xmlns:m="http://schemas.openxmlformats.org/officeDocument/2006/math">
                      <m:r>
                        <a:rPr lang="en-US" sz="1700" i="1" dirty="0" smtClean="0">
                          <a:latin typeface="Cambria Math" panose="02040503050406030204" pitchFamily="18" charset="0"/>
                        </a:rPr>
                        <m:t>𝑎𝑐𝑡𝑖𝑜𝑛𝑠</m:t>
                      </m:r>
                      <m:r>
                        <a:rPr lang="en-US" sz="1700" i="1" dirty="0" smtClean="0">
                          <a:latin typeface="Cambria Math" panose="02040503050406030204" pitchFamily="18" charset="0"/>
                        </a:rPr>
                        <m:t>(4) = {</m:t>
                      </m:r>
                      <m:r>
                        <a:rPr lang="en-US" sz="1700" i="1" dirty="0" smtClean="0">
                          <a:latin typeface="Cambria Math" panose="02040503050406030204" pitchFamily="18" charset="0"/>
                        </a:rPr>
                        <m:t>𝐸</m:t>
                      </m:r>
                      <m:r>
                        <a:rPr lang="en-US" sz="1700" i="1" dirty="0" smtClean="0">
                          <a:latin typeface="Cambria Math" panose="02040503050406030204" pitchFamily="18" charset="0"/>
                        </a:rPr>
                        <m:t>, </m:t>
                      </m:r>
                      <m:r>
                        <a:rPr lang="en-US" sz="1700" i="1" dirty="0" smtClean="0">
                          <a:latin typeface="Cambria Math" panose="02040503050406030204" pitchFamily="18" charset="0"/>
                        </a:rPr>
                        <m:t>𝑆</m:t>
                      </m:r>
                      <m:r>
                        <a:rPr lang="en-US" sz="1700" i="1" dirty="0" smtClean="0">
                          <a:latin typeface="Cambria Math" panose="02040503050406030204" pitchFamily="18" charset="0"/>
                        </a:rPr>
                        <m:t>, </m:t>
                      </m:r>
                      <m:r>
                        <a:rPr lang="en-US" sz="1700" i="1" dirty="0" smtClean="0">
                          <a:latin typeface="Cambria Math" panose="02040503050406030204" pitchFamily="18" charset="0"/>
                        </a:rPr>
                        <m:t>𝑁</m:t>
                      </m:r>
                      <m:r>
                        <a:rPr lang="en-US" sz="1700" i="1" dirty="0" smtClean="0">
                          <a:latin typeface="Cambria Math" panose="02040503050406030204" pitchFamily="18" charset="0"/>
                        </a:rPr>
                        <m:t>}</m:t>
                      </m:r>
                    </m:oMath>
                  </m:oMathPara>
                </a14:m>
                <a:endParaRPr lang="en-US" sz="1700" dirty="0"/>
              </a:p>
              <a:p>
                <a:pPr lvl="1"/>
                <a:endParaRPr lang="en-US" sz="1700" dirty="0"/>
              </a:p>
              <a:p>
                <a:pPr marL="0" indent="0">
                  <a:buNone/>
                </a:pPr>
                <a:endParaRPr lang="en-US" sz="2000" dirty="0"/>
              </a:p>
              <a:p>
                <a:endParaRPr lang="en-US" sz="2000" dirty="0"/>
              </a:p>
              <a:p>
                <a:endParaRPr lang="en-US" sz="2000" dirty="0"/>
              </a:p>
              <a:p>
                <a:endParaRPr lang="en-US" sz="2000" dirty="0"/>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56700" y="1371604"/>
                <a:ext cx="4508847" cy="5121270"/>
              </a:xfrm>
              <a:blipFill>
                <a:blip r:embed="rId3"/>
                <a:stretch>
                  <a:fillRect l="-541" t="-15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2356749978"/>
                  </p:ext>
                </p:extLst>
              </p:nvPr>
            </p:nvGraphicFramePr>
            <p:xfrm>
              <a:off x="6518417" y="2918607"/>
              <a:ext cx="13716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74320">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𝑠</m:t>
                                </m:r>
                              </m:oMath>
                            </m:oMathPara>
                          </a14:m>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𝑎</m:t>
                                </m:r>
                              </m:oMath>
                            </m:oMathPara>
                          </a14:m>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𝑠</m:t>
                                </m:r>
                                <m:r>
                                  <a:rPr lang="en-US" sz="1200" b="1" i="1" dirty="0" smtClean="0">
                                    <a:latin typeface="Cambria Math" panose="02040503050406030204" pitchFamily="18" charset="0"/>
                                  </a:rPr>
                                  <m:t>′</m:t>
                                </m:r>
                              </m:oMath>
                            </m:oMathPara>
                          </a14:m>
                          <a:endParaRPr lang="en-US" sz="1200" dirty="0"/>
                        </a:p>
                      </a:txBody>
                      <a:tcPr/>
                    </a:tc>
                    <a:extLst>
                      <a:ext uri="{0D108BD9-81ED-4DB2-BD59-A6C34878D82A}">
                        <a16:rowId xmlns:a16="http://schemas.microsoft.com/office/drawing/2014/main" val="3982531683"/>
                      </a:ext>
                    </a:extLst>
                  </a:tr>
                  <a:tr h="274320">
                    <a:tc>
                      <a:txBody>
                        <a:bodyPr/>
                        <a:lstStyle/>
                        <a:p>
                          <a:pPr algn="ctr"/>
                          <a:r>
                            <a:rPr lang="en-US" sz="1200" dirty="0"/>
                            <a:t>1</a:t>
                          </a:r>
                        </a:p>
                      </a:txBody>
                      <a:tcPr/>
                    </a:tc>
                    <a:tc>
                      <a:txBody>
                        <a:bodyPr/>
                        <a:lstStyle/>
                        <a:p>
                          <a:pPr algn="ctr"/>
                          <a:r>
                            <a:rPr lang="en-US" sz="1200" dirty="0"/>
                            <a:t>S</a:t>
                          </a:r>
                        </a:p>
                      </a:txBody>
                      <a:tcPr/>
                    </a:tc>
                    <a:tc>
                      <a:txBody>
                        <a:bodyPr/>
                        <a:lstStyle/>
                        <a:p>
                          <a:pPr algn="ctr"/>
                          <a:r>
                            <a:rPr lang="en-US" sz="1200" dirty="0"/>
                            <a:t>2</a:t>
                          </a:r>
                        </a:p>
                      </a:txBody>
                      <a:tcPr/>
                    </a:tc>
                    <a:extLst>
                      <a:ext uri="{0D108BD9-81ED-4DB2-BD59-A6C34878D82A}">
                        <a16:rowId xmlns:a16="http://schemas.microsoft.com/office/drawing/2014/main" val="2106318447"/>
                      </a:ext>
                    </a:extLst>
                  </a:tr>
                  <a:tr h="274320">
                    <a:tc>
                      <a:txBody>
                        <a:bodyPr/>
                        <a:lstStyle/>
                        <a:p>
                          <a:pPr algn="ctr"/>
                          <a:r>
                            <a:rPr lang="en-US" sz="1200" dirty="0"/>
                            <a:t>2</a:t>
                          </a:r>
                        </a:p>
                      </a:txBody>
                      <a:tcPr/>
                    </a:tc>
                    <a:tc>
                      <a:txBody>
                        <a:bodyPr/>
                        <a:lstStyle/>
                        <a:p>
                          <a:pPr algn="ctr"/>
                          <a:r>
                            <a:rPr lang="en-US" sz="1200" dirty="0"/>
                            <a:t>N</a:t>
                          </a:r>
                        </a:p>
                      </a:txBody>
                      <a:tcPr/>
                    </a:tc>
                    <a:tc>
                      <a:txBody>
                        <a:bodyPr/>
                        <a:lstStyle/>
                        <a:p>
                          <a:pPr algn="ctr"/>
                          <a:r>
                            <a:rPr lang="en-US" sz="1200" dirty="0"/>
                            <a:t>1</a:t>
                          </a:r>
                        </a:p>
                      </a:txBody>
                      <a:tcPr/>
                    </a:tc>
                    <a:extLst>
                      <a:ext uri="{0D108BD9-81ED-4DB2-BD59-A6C34878D82A}">
                        <a16:rowId xmlns:a16="http://schemas.microsoft.com/office/drawing/2014/main" val="2559476360"/>
                      </a:ext>
                    </a:extLst>
                  </a:tr>
                  <a:tr h="274320">
                    <a:tc>
                      <a:txBody>
                        <a:bodyPr/>
                        <a:lstStyle/>
                        <a:p>
                          <a:pPr algn="ctr"/>
                          <a:r>
                            <a:rPr lang="en-US" sz="1200" dirty="0"/>
                            <a:t>2</a:t>
                          </a:r>
                        </a:p>
                      </a:txBody>
                      <a:tcPr/>
                    </a:tc>
                    <a:tc>
                      <a:txBody>
                        <a:bodyPr/>
                        <a:lstStyle/>
                        <a:p>
                          <a:pPr algn="ctr"/>
                          <a:r>
                            <a:rPr lang="en-US" sz="1200" dirty="0"/>
                            <a:t>S</a:t>
                          </a:r>
                        </a:p>
                      </a:txBody>
                      <a:tcPr/>
                    </a:tc>
                    <a:tc>
                      <a:txBody>
                        <a:bodyPr/>
                        <a:lstStyle/>
                        <a:p>
                          <a:pPr algn="ctr"/>
                          <a:r>
                            <a:rPr lang="en-US" sz="1200" dirty="0"/>
                            <a:t>3</a:t>
                          </a:r>
                        </a:p>
                      </a:txBody>
                      <a:tcPr/>
                    </a:tc>
                    <a:extLst>
                      <a:ext uri="{0D108BD9-81ED-4DB2-BD59-A6C34878D82A}">
                        <a16:rowId xmlns:a16="http://schemas.microsoft.com/office/drawing/2014/main" val="1509338056"/>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3832977166"/>
                      </a:ext>
                    </a:extLst>
                  </a:tr>
                  <a:tr h="274320">
                    <a:tc>
                      <a:txBody>
                        <a:bodyPr/>
                        <a:lstStyle/>
                        <a:p>
                          <a:pPr algn="ctr"/>
                          <a:r>
                            <a:rPr lang="en-US" sz="1200" dirty="0"/>
                            <a:t>4</a:t>
                          </a:r>
                        </a:p>
                      </a:txBody>
                      <a:tcPr/>
                    </a:tc>
                    <a:tc>
                      <a:txBody>
                        <a:bodyPr/>
                        <a:lstStyle/>
                        <a:p>
                          <a:pPr algn="ctr"/>
                          <a:r>
                            <a:rPr lang="en-US" sz="1200" dirty="0"/>
                            <a:t>E</a:t>
                          </a:r>
                        </a:p>
                      </a:txBody>
                      <a:tcPr/>
                    </a:tc>
                    <a:tc>
                      <a:txBody>
                        <a:bodyPr/>
                        <a:lstStyle/>
                        <a:p>
                          <a:pPr algn="ctr"/>
                          <a:r>
                            <a:rPr lang="en-US" sz="1200" dirty="0"/>
                            <a:t>a</a:t>
                          </a:r>
                        </a:p>
                      </a:txBody>
                      <a:tcPr/>
                    </a:tc>
                    <a:extLst>
                      <a:ext uri="{0D108BD9-81ED-4DB2-BD59-A6C34878D82A}">
                        <a16:rowId xmlns:a16="http://schemas.microsoft.com/office/drawing/2014/main" val="1157999032"/>
                      </a:ext>
                    </a:extLst>
                  </a:tr>
                  <a:tr h="274320">
                    <a:tc>
                      <a:txBody>
                        <a:bodyPr/>
                        <a:lstStyle/>
                        <a:p>
                          <a:pPr algn="ctr"/>
                          <a:r>
                            <a:rPr lang="en-US" sz="1200" dirty="0"/>
                            <a:t>4</a:t>
                          </a:r>
                        </a:p>
                      </a:txBody>
                      <a:tcPr/>
                    </a:tc>
                    <a:tc>
                      <a:txBody>
                        <a:bodyPr/>
                        <a:lstStyle/>
                        <a:p>
                          <a:pPr algn="ctr"/>
                          <a:r>
                            <a:rPr lang="en-US" sz="1200" dirty="0"/>
                            <a:t>S</a:t>
                          </a:r>
                        </a:p>
                      </a:txBody>
                      <a:tcPr/>
                    </a:tc>
                    <a:tc>
                      <a:txBody>
                        <a:bodyPr/>
                        <a:lstStyle/>
                        <a:p>
                          <a:pPr algn="ctr"/>
                          <a:r>
                            <a:rPr lang="en-US" sz="1200" dirty="0"/>
                            <a:t>5</a:t>
                          </a:r>
                        </a:p>
                      </a:txBody>
                      <a:tcPr/>
                    </a:tc>
                    <a:extLst>
                      <a:ext uri="{0D108BD9-81ED-4DB2-BD59-A6C34878D82A}">
                        <a16:rowId xmlns:a16="http://schemas.microsoft.com/office/drawing/2014/main" val="664075840"/>
                      </a:ext>
                    </a:extLst>
                  </a:tr>
                  <a:tr h="274320">
                    <a:tc>
                      <a:txBody>
                        <a:bodyPr/>
                        <a:lstStyle/>
                        <a:p>
                          <a:pPr algn="ctr"/>
                          <a:r>
                            <a:rPr lang="en-US" sz="1200" dirty="0"/>
                            <a:t>4</a:t>
                          </a:r>
                        </a:p>
                      </a:txBody>
                      <a:tcPr/>
                    </a:tc>
                    <a:tc>
                      <a:txBody>
                        <a:bodyPr/>
                        <a:lstStyle/>
                        <a:p>
                          <a:pPr algn="ctr"/>
                          <a:r>
                            <a:rPr lang="en-US" sz="1200" dirty="0"/>
                            <a:t>N</a:t>
                          </a:r>
                        </a:p>
                      </a:txBody>
                      <a:tcPr/>
                    </a:tc>
                    <a:tc>
                      <a:txBody>
                        <a:bodyPr/>
                        <a:lstStyle/>
                        <a:p>
                          <a:pPr algn="ctr"/>
                          <a:r>
                            <a:rPr lang="en-US" sz="1200" dirty="0"/>
                            <a:t>3</a:t>
                          </a:r>
                        </a:p>
                      </a:txBody>
                      <a:tcPr/>
                    </a:tc>
                    <a:extLst>
                      <a:ext uri="{0D108BD9-81ED-4DB2-BD59-A6C34878D82A}">
                        <a16:rowId xmlns:a16="http://schemas.microsoft.com/office/drawing/2014/main" val="524532115"/>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2748076012"/>
                      </a:ext>
                    </a:extLst>
                  </a:tr>
                </a:tbl>
              </a:graphicData>
            </a:graphic>
          </p:graphicFrame>
        </mc:Choice>
        <mc:Fallback xmlns="">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2356749978"/>
                  </p:ext>
                </p:extLst>
              </p:nvPr>
            </p:nvGraphicFramePr>
            <p:xfrm>
              <a:off x="6518417" y="2918607"/>
              <a:ext cx="13716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74320">
                    <a:tc>
                      <a:txBody>
                        <a:bodyPr/>
                        <a:lstStyle/>
                        <a:p>
                          <a:endParaRPr lang="en-US"/>
                        </a:p>
                      </a:txBody>
                      <a:tcPr>
                        <a:blipFill>
                          <a:blip r:embed="rId4"/>
                          <a:stretch>
                            <a:fillRect l="-1333" t="-2222" r="-206667" b="-820000"/>
                          </a:stretch>
                        </a:blipFill>
                      </a:tcPr>
                    </a:tc>
                    <a:tc>
                      <a:txBody>
                        <a:bodyPr/>
                        <a:lstStyle/>
                        <a:p>
                          <a:endParaRPr lang="en-US"/>
                        </a:p>
                      </a:txBody>
                      <a:tcPr>
                        <a:blipFill>
                          <a:blip r:embed="rId4"/>
                          <a:stretch>
                            <a:fillRect l="-100000" t="-2222" r="-103947" b="-820000"/>
                          </a:stretch>
                        </a:blipFill>
                      </a:tcPr>
                    </a:tc>
                    <a:tc>
                      <a:txBody>
                        <a:bodyPr/>
                        <a:lstStyle/>
                        <a:p>
                          <a:endParaRPr lang="en-US"/>
                        </a:p>
                      </a:txBody>
                      <a:tcPr>
                        <a:blipFill>
                          <a:blip r:embed="rId4"/>
                          <a:stretch>
                            <a:fillRect l="-202667" t="-2222" r="-5333" b="-820000"/>
                          </a:stretch>
                        </a:blipFill>
                      </a:tcPr>
                    </a:tc>
                    <a:extLst>
                      <a:ext uri="{0D108BD9-81ED-4DB2-BD59-A6C34878D82A}">
                        <a16:rowId xmlns:a16="http://schemas.microsoft.com/office/drawing/2014/main" val="3982531683"/>
                      </a:ext>
                    </a:extLst>
                  </a:tr>
                  <a:tr h="274320">
                    <a:tc>
                      <a:txBody>
                        <a:bodyPr/>
                        <a:lstStyle/>
                        <a:p>
                          <a:pPr algn="ctr"/>
                          <a:r>
                            <a:rPr lang="en-US" sz="1200" dirty="0"/>
                            <a:t>1</a:t>
                          </a:r>
                        </a:p>
                      </a:txBody>
                      <a:tcPr/>
                    </a:tc>
                    <a:tc>
                      <a:txBody>
                        <a:bodyPr/>
                        <a:lstStyle/>
                        <a:p>
                          <a:pPr algn="ctr"/>
                          <a:r>
                            <a:rPr lang="en-US" sz="1200" dirty="0"/>
                            <a:t>S</a:t>
                          </a:r>
                        </a:p>
                      </a:txBody>
                      <a:tcPr/>
                    </a:tc>
                    <a:tc>
                      <a:txBody>
                        <a:bodyPr/>
                        <a:lstStyle/>
                        <a:p>
                          <a:pPr algn="ctr"/>
                          <a:r>
                            <a:rPr lang="en-US" sz="1200" dirty="0"/>
                            <a:t>2</a:t>
                          </a:r>
                        </a:p>
                      </a:txBody>
                      <a:tcPr/>
                    </a:tc>
                    <a:extLst>
                      <a:ext uri="{0D108BD9-81ED-4DB2-BD59-A6C34878D82A}">
                        <a16:rowId xmlns:a16="http://schemas.microsoft.com/office/drawing/2014/main" val="2106318447"/>
                      </a:ext>
                    </a:extLst>
                  </a:tr>
                  <a:tr h="274320">
                    <a:tc>
                      <a:txBody>
                        <a:bodyPr/>
                        <a:lstStyle/>
                        <a:p>
                          <a:pPr algn="ctr"/>
                          <a:r>
                            <a:rPr lang="en-US" sz="1200" dirty="0"/>
                            <a:t>2</a:t>
                          </a:r>
                        </a:p>
                      </a:txBody>
                      <a:tcPr/>
                    </a:tc>
                    <a:tc>
                      <a:txBody>
                        <a:bodyPr/>
                        <a:lstStyle/>
                        <a:p>
                          <a:pPr algn="ctr"/>
                          <a:r>
                            <a:rPr lang="en-US" sz="1200" dirty="0"/>
                            <a:t>N</a:t>
                          </a:r>
                        </a:p>
                      </a:txBody>
                      <a:tcPr/>
                    </a:tc>
                    <a:tc>
                      <a:txBody>
                        <a:bodyPr/>
                        <a:lstStyle/>
                        <a:p>
                          <a:pPr algn="ctr"/>
                          <a:r>
                            <a:rPr lang="en-US" sz="1200" dirty="0"/>
                            <a:t>1</a:t>
                          </a:r>
                        </a:p>
                      </a:txBody>
                      <a:tcPr/>
                    </a:tc>
                    <a:extLst>
                      <a:ext uri="{0D108BD9-81ED-4DB2-BD59-A6C34878D82A}">
                        <a16:rowId xmlns:a16="http://schemas.microsoft.com/office/drawing/2014/main" val="2559476360"/>
                      </a:ext>
                    </a:extLst>
                  </a:tr>
                  <a:tr h="274320">
                    <a:tc>
                      <a:txBody>
                        <a:bodyPr/>
                        <a:lstStyle/>
                        <a:p>
                          <a:pPr algn="ctr"/>
                          <a:r>
                            <a:rPr lang="en-US" sz="1200" dirty="0"/>
                            <a:t>2</a:t>
                          </a:r>
                        </a:p>
                      </a:txBody>
                      <a:tcPr/>
                    </a:tc>
                    <a:tc>
                      <a:txBody>
                        <a:bodyPr/>
                        <a:lstStyle/>
                        <a:p>
                          <a:pPr algn="ctr"/>
                          <a:r>
                            <a:rPr lang="en-US" sz="1200" dirty="0"/>
                            <a:t>S</a:t>
                          </a:r>
                        </a:p>
                      </a:txBody>
                      <a:tcPr/>
                    </a:tc>
                    <a:tc>
                      <a:txBody>
                        <a:bodyPr/>
                        <a:lstStyle/>
                        <a:p>
                          <a:pPr algn="ctr"/>
                          <a:r>
                            <a:rPr lang="en-US" sz="1200" dirty="0"/>
                            <a:t>3</a:t>
                          </a:r>
                        </a:p>
                      </a:txBody>
                      <a:tcPr/>
                    </a:tc>
                    <a:extLst>
                      <a:ext uri="{0D108BD9-81ED-4DB2-BD59-A6C34878D82A}">
                        <a16:rowId xmlns:a16="http://schemas.microsoft.com/office/drawing/2014/main" val="1509338056"/>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3832977166"/>
                      </a:ext>
                    </a:extLst>
                  </a:tr>
                  <a:tr h="274320">
                    <a:tc>
                      <a:txBody>
                        <a:bodyPr/>
                        <a:lstStyle/>
                        <a:p>
                          <a:pPr algn="ctr"/>
                          <a:r>
                            <a:rPr lang="en-US" sz="1200" dirty="0"/>
                            <a:t>4</a:t>
                          </a:r>
                        </a:p>
                      </a:txBody>
                      <a:tcPr/>
                    </a:tc>
                    <a:tc>
                      <a:txBody>
                        <a:bodyPr/>
                        <a:lstStyle/>
                        <a:p>
                          <a:pPr algn="ctr"/>
                          <a:r>
                            <a:rPr lang="en-US" sz="1200" dirty="0"/>
                            <a:t>E</a:t>
                          </a:r>
                        </a:p>
                      </a:txBody>
                      <a:tcPr/>
                    </a:tc>
                    <a:tc>
                      <a:txBody>
                        <a:bodyPr/>
                        <a:lstStyle/>
                        <a:p>
                          <a:pPr algn="ctr"/>
                          <a:r>
                            <a:rPr lang="en-US" sz="1200" dirty="0"/>
                            <a:t>a</a:t>
                          </a:r>
                        </a:p>
                      </a:txBody>
                      <a:tcPr/>
                    </a:tc>
                    <a:extLst>
                      <a:ext uri="{0D108BD9-81ED-4DB2-BD59-A6C34878D82A}">
                        <a16:rowId xmlns:a16="http://schemas.microsoft.com/office/drawing/2014/main" val="1157999032"/>
                      </a:ext>
                    </a:extLst>
                  </a:tr>
                  <a:tr h="274320">
                    <a:tc>
                      <a:txBody>
                        <a:bodyPr/>
                        <a:lstStyle/>
                        <a:p>
                          <a:pPr algn="ctr"/>
                          <a:r>
                            <a:rPr lang="en-US" sz="1200" dirty="0"/>
                            <a:t>4</a:t>
                          </a:r>
                        </a:p>
                      </a:txBody>
                      <a:tcPr/>
                    </a:tc>
                    <a:tc>
                      <a:txBody>
                        <a:bodyPr/>
                        <a:lstStyle/>
                        <a:p>
                          <a:pPr algn="ctr"/>
                          <a:r>
                            <a:rPr lang="en-US" sz="1200" dirty="0"/>
                            <a:t>S</a:t>
                          </a:r>
                        </a:p>
                      </a:txBody>
                      <a:tcPr/>
                    </a:tc>
                    <a:tc>
                      <a:txBody>
                        <a:bodyPr/>
                        <a:lstStyle/>
                        <a:p>
                          <a:pPr algn="ctr"/>
                          <a:r>
                            <a:rPr lang="en-US" sz="1200" dirty="0"/>
                            <a:t>5</a:t>
                          </a:r>
                        </a:p>
                      </a:txBody>
                      <a:tcPr/>
                    </a:tc>
                    <a:extLst>
                      <a:ext uri="{0D108BD9-81ED-4DB2-BD59-A6C34878D82A}">
                        <a16:rowId xmlns:a16="http://schemas.microsoft.com/office/drawing/2014/main" val="664075840"/>
                      </a:ext>
                    </a:extLst>
                  </a:tr>
                  <a:tr h="274320">
                    <a:tc>
                      <a:txBody>
                        <a:bodyPr/>
                        <a:lstStyle/>
                        <a:p>
                          <a:pPr algn="ctr"/>
                          <a:r>
                            <a:rPr lang="en-US" sz="1200" dirty="0"/>
                            <a:t>4</a:t>
                          </a:r>
                        </a:p>
                      </a:txBody>
                      <a:tcPr/>
                    </a:tc>
                    <a:tc>
                      <a:txBody>
                        <a:bodyPr/>
                        <a:lstStyle/>
                        <a:p>
                          <a:pPr algn="ctr"/>
                          <a:r>
                            <a:rPr lang="en-US" sz="1200" dirty="0"/>
                            <a:t>N</a:t>
                          </a:r>
                        </a:p>
                      </a:txBody>
                      <a:tcPr/>
                    </a:tc>
                    <a:tc>
                      <a:txBody>
                        <a:bodyPr/>
                        <a:lstStyle/>
                        <a:p>
                          <a:pPr algn="ctr"/>
                          <a:r>
                            <a:rPr lang="en-US" sz="1200" dirty="0"/>
                            <a:t>3</a:t>
                          </a:r>
                        </a:p>
                      </a:txBody>
                      <a:tcPr/>
                    </a:tc>
                    <a:extLst>
                      <a:ext uri="{0D108BD9-81ED-4DB2-BD59-A6C34878D82A}">
                        <a16:rowId xmlns:a16="http://schemas.microsoft.com/office/drawing/2014/main" val="524532115"/>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2748076012"/>
                      </a:ext>
                    </a:extLst>
                  </a:tr>
                </a:tbl>
              </a:graphicData>
            </a:graphic>
          </p:graphicFrame>
        </mc:Fallback>
      </mc:AlternateContent>
      <p:grpSp>
        <p:nvGrpSpPr>
          <p:cNvPr id="14" name="Group 13">
            <a:extLst>
              <a:ext uri="{FF2B5EF4-FFF2-40B4-BE49-F238E27FC236}">
                <a16:creationId xmlns:a16="http://schemas.microsoft.com/office/drawing/2014/main" id="{63A85A2D-7BCD-6D60-7907-67340C4ECDF4}"/>
              </a:ext>
            </a:extLst>
          </p:cNvPr>
          <p:cNvGrpSpPr/>
          <p:nvPr/>
        </p:nvGrpSpPr>
        <p:grpSpPr>
          <a:xfrm>
            <a:off x="6439887" y="4228731"/>
            <a:ext cx="1483925" cy="1910944"/>
            <a:chOff x="2911837" y="4228728"/>
            <a:chExt cx="1483925" cy="1910944"/>
          </a:xfrm>
        </p:grpSpPr>
        <p:sp>
          <p:nvSpPr>
            <p:cNvPr id="8" name="Rectangle 7">
              <a:extLst>
                <a:ext uri="{FF2B5EF4-FFF2-40B4-BE49-F238E27FC236}">
                  <a16:creationId xmlns:a16="http://schemas.microsoft.com/office/drawing/2014/main" id="{B47D2B90-A7DB-BBC7-588E-10EB7B9C5593}"/>
                </a:ext>
              </a:extLst>
            </p:cNvPr>
            <p:cNvSpPr/>
            <p:nvPr/>
          </p:nvSpPr>
          <p:spPr>
            <a:xfrm>
              <a:off x="2911837" y="4228728"/>
              <a:ext cx="1483925" cy="97547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924A5F5E-B13C-AC6E-43B7-BB57CA096FCD}"/>
                </a:ext>
              </a:extLst>
            </p:cNvPr>
            <p:cNvCxnSpPr>
              <a:cxnSpLocks/>
            </p:cNvCxnSpPr>
            <p:nvPr/>
          </p:nvCxnSpPr>
          <p:spPr>
            <a:xfrm flipH="1">
              <a:off x="3482350" y="5257800"/>
              <a:ext cx="740485" cy="881872"/>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13" name="Group 12">
            <a:extLst>
              <a:ext uri="{FF2B5EF4-FFF2-40B4-BE49-F238E27FC236}">
                <a16:creationId xmlns:a16="http://schemas.microsoft.com/office/drawing/2014/main" id="{B12F1792-B551-FF1A-0B37-BE43871A93F8}"/>
              </a:ext>
            </a:extLst>
          </p:cNvPr>
          <p:cNvGrpSpPr/>
          <p:nvPr/>
        </p:nvGrpSpPr>
        <p:grpSpPr>
          <a:xfrm>
            <a:off x="370103" y="1708675"/>
            <a:ext cx="3973297" cy="4431000"/>
            <a:chOff x="4810833" y="1860301"/>
            <a:chExt cx="3973297" cy="443100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artisticPencilSketch/>
                      </a14:imgEffect>
                    </a14:imgLayer>
                  </a14:imgProps>
                </a:ext>
              </a:extLst>
            </a:blip>
            <a:srcRect/>
            <a:stretch>
              <a:fillRect/>
            </a:stretch>
          </p:blipFill>
          <p:spPr bwMode="auto">
            <a:xfrm>
              <a:off x="5421460" y="2996431"/>
              <a:ext cx="2667000" cy="2706574"/>
            </a:xfrm>
            <a:prstGeom prst="rect">
              <a:avLst/>
            </a:prstGeom>
            <a:noFill/>
            <a:ln w="9525">
              <a:noFill/>
              <a:miter lim="800000"/>
              <a:headEnd/>
              <a:tailEnd/>
            </a:ln>
          </p:spPr>
        </p:pic>
        <p:sp>
          <p:nvSpPr>
            <p:cNvPr id="20" name="Oval 19">
              <a:extLst>
                <a:ext uri="{FF2B5EF4-FFF2-40B4-BE49-F238E27FC236}">
                  <a16:creationId xmlns:a16="http://schemas.microsoft.com/office/drawing/2014/main" id="{631C85B5-5EBA-401A-B072-48103AE4F82C}"/>
                </a:ext>
              </a:extLst>
            </p:cNvPr>
            <p:cNvSpPr/>
            <p:nvPr/>
          </p:nvSpPr>
          <p:spPr>
            <a:xfrm>
              <a:off x="6414984" y="31225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sp>
          <p:nvSpPr>
            <p:cNvPr id="25" name="Oval 24">
              <a:extLst>
                <a:ext uri="{FF2B5EF4-FFF2-40B4-BE49-F238E27FC236}">
                  <a16:creationId xmlns:a16="http://schemas.microsoft.com/office/drawing/2014/main" id="{3C7DA1FB-0A25-44FA-821F-8ADD503ABA32}"/>
                </a:ext>
              </a:extLst>
            </p:cNvPr>
            <p:cNvSpPr/>
            <p:nvPr/>
          </p:nvSpPr>
          <p:spPr>
            <a:xfrm>
              <a:off x="6676013" y="314459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322890" y="2608014"/>
              <a:ext cx="1459863" cy="369332"/>
              <a:chOff x="6469539" y="1455104"/>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688169" y="1641884"/>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469539" y="1455104"/>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323110" y="2291546"/>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312259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327499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34131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35655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37179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992199"/>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97630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97630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955905"/>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876905"/>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5742801"/>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2650263"/>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2310631"/>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99135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342075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718159" y="342547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sp>
          <p:nvSpPr>
            <p:cNvPr id="54" name="Down Arrow 6">
              <a:extLst>
                <a:ext uri="{FF2B5EF4-FFF2-40B4-BE49-F238E27FC236}">
                  <a16:creationId xmlns:a16="http://schemas.microsoft.com/office/drawing/2014/main" id="{56072883-650A-4C0E-80EC-F512D4DB22FD}"/>
                </a:ext>
              </a:extLst>
            </p:cNvPr>
            <p:cNvSpPr/>
            <p:nvPr/>
          </p:nvSpPr>
          <p:spPr>
            <a:xfrm rot="10800000">
              <a:off x="7892611" y="5626448"/>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7366475" y="5921969"/>
              <a:ext cx="1178158" cy="369332"/>
            </a:xfrm>
            <a:prstGeom prst="rect">
              <a:avLst/>
            </a:prstGeom>
            <a:noFill/>
          </p:spPr>
          <p:txBody>
            <a:bodyPr wrap="square" rtlCol="0">
              <a:spAutoFit/>
            </a:bodyPr>
            <a:lstStyle/>
            <a:p>
              <a:r>
                <a:rPr lang="en-US" dirty="0">
                  <a:solidFill>
                    <a:srgbClr val="0070C0"/>
                  </a:solidFill>
                </a:rPr>
                <a:t>Goal 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539892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
          <p:nvSpPr>
            <p:cNvPr id="5" name="Oval 4">
              <a:extLst>
                <a:ext uri="{FF2B5EF4-FFF2-40B4-BE49-F238E27FC236}">
                  <a16:creationId xmlns:a16="http://schemas.microsoft.com/office/drawing/2014/main" id="{3DC4D7F3-936A-8312-372A-897ECA9C96D0}"/>
                </a:ext>
              </a:extLst>
            </p:cNvPr>
            <p:cNvSpPr/>
            <p:nvPr/>
          </p:nvSpPr>
          <p:spPr>
            <a:xfrm>
              <a:off x="5553970" y="313900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2</a:t>
              </a:r>
            </a:p>
          </p:txBody>
        </p:sp>
        <p:sp>
          <p:nvSpPr>
            <p:cNvPr id="7" name="Oval 6">
              <a:extLst>
                <a:ext uri="{FF2B5EF4-FFF2-40B4-BE49-F238E27FC236}">
                  <a16:creationId xmlns:a16="http://schemas.microsoft.com/office/drawing/2014/main" id="{F7923B73-AE0C-DDC6-2D61-98AB13EED8CC}"/>
                </a:ext>
              </a:extLst>
            </p:cNvPr>
            <p:cNvSpPr/>
            <p:nvPr/>
          </p:nvSpPr>
          <p:spPr>
            <a:xfrm>
              <a:off x="5555041" y="327291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3</a:t>
              </a:r>
            </a:p>
          </p:txBody>
        </p:sp>
        <p:sp>
          <p:nvSpPr>
            <p:cNvPr id="9" name="Oval 8">
              <a:extLst>
                <a:ext uri="{FF2B5EF4-FFF2-40B4-BE49-F238E27FC236}">
                  <a16:creationId xmlns:a16="http://schemas.microsoft.com/office/drawing/2014/main" id="{6B23A853-485F-BF19-2777-94622AAEBB8A}"/>
                </a:ext>
              </a:extLst>
            </p:cNvPr>
            <p:cNvSpPr/>
            <p:nvPr/>
          </p:nvSpPr>
          <p:spPr>
            <a:xfrm>
              <a:off x="5561912" y="356311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5</a:t>
              </a:r>
            </a:p>
          </p:txBody>
        </p:sp>
        <p:sp>
          <p:nvSpPr>
            <p:cNvPr id="12" name="TextBox 11">
              <a:extLst>
                <a:ext uri="{FF2B5EF4-FFF2-40B4-BE49-F238E27FC236}">
                  <a16:creationId xmlns:a16="http://schemas.microsoft.com/office/drawing/2014/main" id="{A3822F94-6245-CD96-A027-36D1B23551FB}"/>
                </a:ext>
              </a:extLst>
            </p:cNvPr>
            <p:cNvSpPr txBox="1"/>
            <p:nvPr/>
          </p:nvSpPr>
          <p:spPr>
            <a:xfrm>
              <a:off x="5620529" y="1860301"/>
              <a:ext cx="2368867" cy="369332"/>
            </a:xfrm>
            <a:prstGeom prst="rect">
              <a:avLst/>
            </a:prstGeom>
            <a:noFill/>
          </p:spPr>
          <p:txBody>
            <a:bodyPr wrap="square" rtlCol="0">
              <a:spAutoFit/>
            </a:bodyPr>
            <a:lstStyle/>
            <a:p>
              <a:r>
                <a:rPr lang="en-US" b="1" dirty="0"/>
                <a:t>Original Description</a:t>
              </a:r>
            </a:p>
          </p:txBody>
        </p:sp>
      </p:grpSp>
    </p:spTree>
    <p:extLst>
      <p:ext uri="{BB962C8B-B14F-4D97-AF65-F5344CB8AC3E}">
        <p14:creationId xmlns:p14="http://schemas.microsoft.com/office/powerpoint/2010/main" val="107662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Guarantees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A* is </a:t>
                </a:r>
                <a:r>
                  <a:rPr lang="en-US" b="1" dirty="0">
                    <a:solidFill>
                      <a:srgbClr val="FF0000"/>
                    </a:solidFill>
                  </a:rPr>
                  <a:t>optimally efficient </a:t>
                </a:r>
              </a:p>
              <a:p>
                <a:pPr lvl="1"/>
                <a:endParaRPr lang="en-US" dirty="0"/>
              </a:p>
              <a:p>
                <a:pPr marL="685800" lvl="1" indent="-342900">
                  <a:buFont typeface="+mj-lt"/>
                  <a:buAutoNum type="alphaLcPeriod"/>
                </a:pPr>
                <a:r>
                  <a:rPr lang="en-US" dirty="0"/>
                  <a:t>No other tree-based search algorithm that uses the same heuristic can expand fewer nodes and still be guaranteed to find the optimal solution.</a:t>
                </a:r>
              </a:p>
              <a:p>
                <a:pPr marL="685800" lvl="1" indent="-342900">
                  <a:buFont typeface="+mj-lt"/>
                  <a:buAutoNum type="alphaLcPeriod"/>
                </a:pPr>
                <a:endParaRPr lang="en-US" dirty="0"/>
              </a:p>
              <a:p>
                <a:pPr marL="685800" lvl="1" indent="-342900">
                  <a:buFont typeface="+mj-lt"/>
                  <a:buAutoNum type="alphaLcPeriod"/>
                </a:pPr>
                <a:r>
                  <a:rPr lang="en-US" dirty="0"/>
                  <a:t>Any algorithm that does not expand all nodes with</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&lt; </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𝐶</m:t>
                        </m:r>
                      </m:e>
                      <m:sup>
                        <m:r>
                          <a:rPr lang="en-US" b="0" i="1" dirty="0" smtClean="0">
                            <a:latin typeface="Cambria Math" panose="02040503050406030204" pitchFamily="18" charset="0"/>
                          </a:rPr>
                          <m:t>∗</m:t>
                        </m:r>
                      </m:sup>
                    </m:sSup>
                    <m:r>
                      <a:rPr lang="en-US" i="1" dirty="0" smtClean="0">
                        <a:latin typeface="Cambria Math" panose="02040503050406030204" pitchFamily="18" charset="0"/>
                      </a:rPr>
                      <m:t> </m:t>
                    </m:r>
                  </m:oMath>
                </a14:m>
                <a:r>
                  <a:rPr lang="en-US" dirty="0"/>
                  <a:t>(the lowest cost of going to a goal node) cannot be optimal. It risks missing the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27" t="-1541" r="-618"/>
                </a:stretch>
              </a:blipFill>
            </p:spPr>
            <p:txBody>
              <a:bodyPr/>
              <a:lstStyle/>
              <a:p>
                <a:r>
                  <a:rPr lang="en-US">
                    <a:noFill/>
                  </a:rPr>
                  <a:t> </a:t>
                </a:r>
              </a:p>
            </p:txBody>
          </p:sp>
        </mc:Fallback>
      </mc:AlternateContent>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Properties of A*</a:t>
            </a:r>
          </a:p>
        </p:txBody>
      </p:sp>
      <mc:AlternateContent xmlns:mc="http://schemas.openxmlformats.org/markup-compatibility/2006" xmlns:a14="http://schemas.microsoft.com/office/drawing/2010/main">
        <mc:Choice Requires="a14">
          <p:sp>
            <p:nvSpPr>
              <p:cNvPr id="27651" name="Rectangle 3"/>
              <p:cNvSpPr>
                <a:spLocks noGrp="1" noChangeArrowheads="1"/>
              </p:cNvSpPr>
              <p:nvPr>
                <p:ph idx="1"/>
              </p:nvPr>
            </p:nvSpPr>
            <p:spPr/>
            <p:txBody>
              <a:bodyPr>
                <a:normAutofit lnSpcReduction="10000"/>
              </a:bodyPr>
              <a:lstStyle/>
              <a:p>
                <a:r>
                  <a:rPr lang="en-US" sz="2400" b="1" dirty="0">
                    <a:solidFill>
                      <a:srgbClr val="FF0000"/>
                    </a:solidFill>
                  </a:rPr>
                  <a:t>Complete?</a:t>
                </a:r>
              </a:p>
              <a:p>
                <a:pPr lvl="1">
                  <a:buNone/>
                </a:pPr>
                <a:r>
                  <a:rPr lang="en-US" sz="2400" dirty="0"/>
                  <a:t>Yes</a:t>
                </a:r>
              </a:p>
              <a:p>
                <a:endParaRPr lang="en-US" sz="2400" b="1" dirty="0">
                  <a:solidFill>
                    <a:srgbClr val="CC0099"/>
                  </a:solidFill>
                </a:endParaRPr>
              </a:p>
              <a:p>
                <a:r>
                  <a:rPr lang="en-US" sz="2400" b="1" dirty="0">
                    <a:solidFill>
                      <a:srgbClr val="FF0000"/>
                    </a:solidFill>
                  </a:rPr>
                  <a:t>Optimal?</a:t>
                </a:r>
              </a:p>
              <a:p>
                <a:pPr lvl="1">
                  <a:buNone/>
                </a:pPr>
                <a:r>
                  <a:rPr lang="en-US" sz="2400" dirty="0"/>
                  <a:t>Yes</a:t>
                </a:r>
              </a:p>
              <a:p>
                <a:endParaRPr lang="en-US" sz="2400" b="1" dirty="0">
                  <a:solidFill>
                    <a:srgbClr val="CC0099"/>
                  </a:solidFill>
                </a:endParaRPr>
              </a:p>
              <a:p>
                <a:r>
                  <a:rPr lang="en-US" sz="2400" b="1" dirty="0">
                    <a:solidFill>
                      <a:srgbClr val="FF0000"/>
                    </a:solidFill>
                  </a:rPr>
                  <a:t>Time?</a:t>
                </a:r>
              </a:p>
              <a:p>
                <a:pPr lvl="1">
                  <a:buNone/>
                </a:pPr>
                <a:r>
                  <a:rPr lang="en-US" sz="2400" dirty="0"/>
                  <a:t>Number of nodes for which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𝐶</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 </m:t>
                    </m:r>
                  </m:oMath>
                </a14:m>
                <a:r>
                  <a:rPr lang="en-US" sz="2400" dirty="0"/>
                  <a:t>(exponential)</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27651" name="Rectangle 3"/>
              <p:cNvSpPr>
                <a:spLocks noGrp="1" noRot="1" noChangeAspect="1" noMove="1" noResize="1" noEditPoints="1" noAdjustHandles="1" noChangeArrowheads="1" noChangeShapeType="1" noTextEdit="1"/>
              </p:cNvSpPr>
              <p:nvPr>
                <p:ph idx="1"/>
              </p:nvPr>
            </p:nvSpPr>
            <p:spPr>
              <a:blipFill>
                <a:blip r:embed="rId3"/>
                <a:stretch>
                  <a:fillRect l="-1005" t="-2661"/>
                </a:stretch>
              </a:blipFill>
            </p:spPr>
            <p:txBody>
              <a:bodyPr/>
              <a:lstStyle/>
              <a:p>
                <a:r>
                  <a:rPr lang="en-US">
                    <a:noFill/>
                  </a:rPr>
                  <a:t> </a:t>
                </a:r>
              </a:p>
            </p:txBody>
          </p:sp>
        </mc:Fallback>
      </mc:AlternateContent>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Designing heuristic functions</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idx="1"/>
              </p:nvPr>
            </p:nvSpPr>
            <p:spPr>
              <a:xfrm>
                <a:off x="628650" y="1371600"/>
                <a:ext cx="7886700" cy="5121274"/>
              </a:xfrm>
            </p:spPr>
            <p:txBody>
              <a:bodyPr>
                <a:normAutofit/>
              </a:bodyPr>
              <a:lstStyle/>
              <a:p>
                <a:pPr marL="0" indent="0">
                  <a:buNone/>
                </a:pPr>
                <a:r>
                  <a:rPr lang="en-US" sz="2000" dirty="0"/>
                  <a:t>Heuristics for the 8-puzzle</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number of misplaced tiles</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total Manhattan distance (number of squares from desired location of each tile)</a:t>
                </a:r>
                <a:br>
                  <a:rPr lang="en-US" sz="2000" dirty="0"/>
                </a:br>
                <a:endParaRPr lang="en-US" sz="2000" dirty="0"/>
              </a:p>
              <a:p>
                <a:pPr>
                  <a:buFontTx/>
                  <a:buNone/>
                </a:pPr>
                <a:endParaRPr lang="en-US" sz="2000" dirty="0"/>
              </a:p>
              <a:p>
                <a:pPr>
                  <a:buFontTx/>
                  <a:buNone/>
                </a:pPr>
                <a:endParaRPr lang="en-US" sz="2000" dirty="0"/>
              </a:p>
              <a:p>
                <a:pPr>
                  <a:buFontTx/>
                  <a:buNone/>
                </a:pPr>
                <a:endParaRPr lang="en-US" sz="2000" dirty="0"/>
              </a:p>
              <a:p>
                <a:pPr lvl="1" algn="ctr">
                  <a:buNone/>
                </a:pPr>
                <a:endParaRPr lang="en-US" sz="2000" dirty="0"/>
              </a:p>
              <a:p>
                <a:pPr lvl="1" algn="ctr">
                  <a:buNone/>
                </a:pPr>
                <a:br>
                  <a:rPr lang="en-US" sz="2000" dirty="0"/>
                </a:br>
                <a:endParaRPr lang="en-US" sz="2000" dirty="0"/>
              </a:p>
              <a:p>
                <a:pPr lvl="1" algn="ct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pPr lvl="1" algn="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3+1+2+2+2+3+3+2 = 18</m:t>
                      </m:r>
                    </m:oMath>
                  </m:oMathPara>
                </a14:m>
                <a:endParaRPr lang="en-US" sz="2000" dirty="0"/>
              </a:p>
              <a:p>
                <a:pPr marL="0" indent="0">
                  <a:buNone/>
                </a:pPr>
                <a:endParaRPr lang="en-US" sz="2000" dirty="0"/>
              </a:p>
              <a:p>
                <a:pPr marL="0" indent="0">
                  <a:buNone/>
                </a:pPr>
                <a:r>
                  <a:rPr lang="en-US" sz="2000" dirty="0"/>
                  <a:t>Are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oMath>
                </a14:m>
                <a:r>
                  <a:rPr lang="en-US" sz="2000" baseline="-25000" dirty="0"/>
                  <a:t> </a:t>
                </a:r>
                <a:r>
                  <a:rPr lang="en-US" sz="2000" dirty="0"/>
                  <a:t>and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oMath>
                </a14:m>
                <a:r>
                  <a:rPr lang="en-US" sz="2000" baseline="-25000" dirty="0"/>
                  <a:t> </a:t>
                </a:r>
                <a:r>
                  <a:rPr lang="en-US" sz="2000" dirty="0"/>
                  <a:t>admissible?</a:t>
                </a:r>
              </a:p>
            </p:txBody>
          </p:sp>
        </mc:Choice>
        <mc:Fallback xmlns="">
          <p:sp>
            <p:nvSpPr>
              <p:cNvPr id="28675" name="Rectangle 3"/>
              <p:cNvSpPr>
                <a:spLocks noGrp="1" noRot="1" noChangeAspect="1" noMove="1" noResize="1" noEditPoints="1" noAdjustHandles="1" noChangeArrowheads="1" noChangeShapeType="1" noTextEdit="1"/>
              </p:cNvSpPr>
              <p:nvPr>
                <p:ph idx="1"/>
              </p:nvPr>
            </p:nvSpPr>
            <p:spPr>
              <a:xfrm>
                <a:off x="628650" y="1371600"/>
                <a:ext cx="7886700" cy="5121274"/>
              </a:xfrm>
              <a:blipFill>
                <a:blip r:embed="rId3"/>
                <a:stretch>
                  <a:fillRect l="-773" t="-1190"/>
                </a:stretch>
              </a:blipFill>
            </p:spPr>
            <p:txBody>
              <a:bodyPr/>
              <a:lstStyle/>
              <a:p>
                <a:r>
                  <a:rPr lang="en-US">
                    <a:noFill/>
                  </a:rPr>
                  <a:t> </a:t>
                </a:r>
              </a:p>
            </p:txBody>
          </p:sp>
        </mc:Fallback>
      </mc:AlternateContent>
      <p:pic>
        <p:nvPicPr>
          <p:cNvPr id="28677" name="Picture 5" descr="8puzzle"/>
          <p:cNvPicPr>
            <a:picLocks noChangeAspect="1" noChangeArrowheads="1"/>
          </p:cNvPicPr>
          <p:nvPr/>
        </p:nvPicPr>
        <p:blipFill>
          <a:blip r:embed="rId4" cstate="print"/>
          <a:srcRect/>
          <a:stretch>
            <a:fillRect/>
          </a:stretch>
        </p:blipFill>
        <p:spPr bwMode="auto">
          <a:xfrm>
            <a:off x="2286000" y="2714625"/>
            <a:ext cx="4257675" cy="2162175"/>
          </a:xfrm>
          <a:prstGeom prst="rect">
            <a:avLst/>
          </a:prstGeom>
          <a:noFill/>
        </p:spPr>
      </p:pic>
      <p:sp>
        <p:nvSpPr>
          <p:cNvPr id="2" name="Speech Bubble: Oval 1">
            <a:extLst>
              <a:ext uri="{FF2B5EF4-FFF2-40B4-BE49-F238E27FC236}">
                <a16:creationId xmlns:a16="http://schemas.microsoft.com/office/drawing/2014/main" id="{FD045406-1F84-4E3F-86E8-5D2BF0DAD9FB}"/>
              </a:ext>
            </a:extLst>
          </p:cNvPr>
          <p:cNvSpPr/>
          <p:nvPr/>
        </p:nvSpPr>
        <p:spPr>
          <a:xfrm>
            <a:off x="3619500" y="5791200"/>
            <a:ext cx="1905000" cy="625474"/>
          </a:xfrm>
          <a:prstGeom prst="wedgeEllipseCallout">
            <a:avLst>
              <a:gd name="adj1" fmla="val -93068"/>
              <a:gd name="adj2" fmla="val -944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 needs to move 3 positions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Heuristics from relaxed problems</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4351338"/>
              </a:xfrm>
            </p:spPr>
            <p:txBody>
              <a:bodyPr>
                <a:normAutofit/>
              </a:bodyPr>
              <a:lstStyle/>
              <a:p>
                <a:r>
                  <a:rPr lang="en-US" sz="2000" dirty="0"/>
                  <a:t>A problem with fewer restrictions on the actions is called a relaxed problem.</a:t>
                </a:r>
              </a:p>
              <a:p>
                <a:r>
                  <a:rPr lang="en-US" sz="2000" b="1" dirty="0">
                    <a:solidFill>
                      <a:srgbClr val="FF0000"/>
                    </a:solidFill>
                  </a:rPr>
                  <a:t>The cost of an optimal solution to a relaxed problem is an admissible heuristic for the original problem. I.e., the true cost is never smaller.</a:t>
                </a:r>
              </a:p>
              <a:p>
                <a14:m>
                  <m:oMath xmlns:m="http://schemas.openxmlformats.org/officeDocument/2006/math">
                    <m:r>
                      <a:rPr lang="en-US" sz="2000" i="1" dirty="0">
                        <a:latin typeface="Cambria Math" panose="02040503050406030204" pitchFamily="18" charset="0"/>
                      </a:rPr>
                      <m:t>h</m:t>
                    </m:r>
                    <m:r>
                      <a:rPr lang="en-US" sz="2000" i="1" baseline="-25000" dirty="0">
                        <a:latin typeface="Cambria Math" panose="02040503050406030204" pitchFamily="18" charset="0"/>
                      </a:rPr>
                      <m:t>1</m:t>
                    </m:r>
                  </m:oMath>
                </a14:m>
                <a:r>
                  <a:rPr lang="en-US" sz="2000" dirty="0"/>
                  <a:t>: If the rules of the 8-puzzle are relaxed so that a tile can move </a:t>
                </a:r>
                <a:r>
                  <a:rPr lang="en-US" sz="2000" dirty="0">
                    <a:solidFill>
                      <a:srgbClr val="FF0000"/>
                    </a:solidFill>
                  </a:rPr>
                  <a:t>anywhere</a:t>
                </a:r>
                <a:r>
                  <a:rPr lang="en-US" sz="2000" dirty="0"/>
                  <a:t>, then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 </m:t>
                    </m:r>
                  </m:oMath>
                </a14:m>
                <a:r>
                  <a:rPr lang="en-US" sz="2000" dirty="0"/>
                  <a:t>gives the shortest solution.</a:t>
                </a:r>
              </a:p>
              <a:p>
                <a14:m>
                  <m:oMath xmlns:m="http://schemas.openxmlformats.org/officeDocument/2006/math">
                    <m:r>
                      <a:rPr lang="en-US" sz="2000" i="1" dirty="0">
                        <a:latin typeface="Cambria Math" panose="02040503050406030204" pitchFamily="18" charset="0"/>
                      </a:rPr>
                      <m:t>h</m:t>
                    </m:r>
                    <m:r>
                      <a:rPr lang="en-US" sz="2000" b="0" i="1" baseline="-25000" dirty="0" smtClean="0">
                        <a:latin typeface="Cambria Math" panose="02040503050406030204" pitchFamily="18" charset="0"/>
                      </a:rPr>
                      <m:t>2</m:t>
                    </m:r>
                  </m:oMath>
                </a14:m>
                <a:r>
                  <a:rPr lang="en-US" sz="2000" dirty="0"/>
                  <a:t>: If the rules are relaxed so that a tile can move to </a:t>
                </a:r>
                <a:r>
                  <a:rPr lang="en-US" sz="2000" dirty="0">
                    <a:solidFill>
                      <a:srgbClr val="FF0000"/>
                    </a:solidFill>
                  </a:rPr>
                  <a:t>any adjacent square,</a:t>
                </a:r>
                <a:r>
                  <a:rPr lang="en-US" sz="2000" dirty="0"/>
                  <a:t> then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 </m:t>
                    </m:r>
                  </m:oMath>
                </a14:m>
                <a:r>
                  <a:rPr lang="en-US" sz="2000" dirty="0"/>
                  <a:t>gives the shortest solution.</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696" t="-1543" r="-773"/>
                </a:stretch>
              </a:blipFill>
            </p:spPr>
            <p:txBody>
              <a:bodyPr/>
              <a:lstStyle/>
              <a:p>
                <a:r>
                  <a:rPr lang="en-US">
                    <a:noFill/>
                  </a:rPr>
                  <a:t> </a:t>
                </a:r>
              </a:p>
            </p:txBody>
          </p:sp>
        </mc:Fallback>
      </mc:AlternateContent>
      <p:pic>
        <p:nvPicPr>
          <p:cNvPr id="4" name="Picture 5" descr="8puzzle">
            <a:extLst>
              <a:ext uri="{FF2B5EF4-FFF2-40B4-BE49-F238E27FC236}">
                <a16:creationId xmlns:a16="http://schemas.microsoft.com/office/drawing/2014/main" id="{66432456-2E86-4039-AC9B-531E04026339}"/>
              </a:ext>
            </a:extLst>
          </p:cNvPr>
          <p:cNvPicPr>
            <a:picLocks noChangeAspect="1" noChangeArrowheads="1"/>
          </p:cNvPicPr>
          <p:nvPr/>
        </p:nvPicPr>
        <p:blipFill>
          <a:blip r:embed="rId4" cstate="print"/>
          <a:srcRect/>
          <a:stretch>
            <a:fillRect/>
          </a:stretch>
        </p:blipFill>
        <p:spPr bwMode="auto">
          <a:xfrm>
            <a:off x="762000" y="4467225"/>
            <a:ext cx="4257675" cy="2162175"/>
          </a:xfrm>
          <a:prstGeom prst="rect">
            <a:avLst/>
          </a:prstGeom>
          <a:noFill/>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6A7BB08-C7D6-4FA0-8AAE-E2FDBC693D13}"/>
                  </a:ext>
                </a:extLst>
              </p:cNvPr>
              <p:cNvSpPr/>
              <p:nvPr/>
            </p:nvSpPr>
            <p:spPr>
              <a:xfrm>
                <a:off x="5153024" y="4707619"/>
                <a:ext cx="3990975" cy="161698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endParaRPr lang="en-US" sz="2000" i="1" dirty="0"/>
              </a:p>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b="0" i="1" dirty="0" smtClean="0">
                          <a:latin typeface="Cambria Math" panose="02040503050406030204" pitchFamily="18" charset="0"/>
                        </a:rPr>
                        <m:t>)</m:t>
                      </m:r>
                      <m:r>
                        <a:rPr lang="en-US" sz="2000" i="1" dirty="0">
                          <a:latin typeface="Cambria Math" panose="02040503050406030204" pitchFamily="18" charset="0"/>
                        </a:rPr>
                        <m:t>= 3+1+2+2+2+3+3+2 = 18</m:t>
                      </m:r>
                    </m:oMath>
                  </m:oMathPara>
                </a14:m>
                <a:endParaRPr lang="en-US" sz="2000" dirty="0"/>
              </a:p>
            </p:txBody>
          </p:sp>
        </mc:Choice>
        <mc:Fallback xmlns="">
          <p:sp>
            <p:nvSpPr>
              <p:cNvPr id="2" name="Rectangle 1">
                <a:extLst>
                  <a:ext uri="{FF2B5EF4-FFF2-40B4-BE49-F238E27FC236}">
                    <a16:creationId xmlns:a16="http://schemas.microsoft.com/office/drawing/2014/main" id="{16A7BB08-C7D6-4FA0-8AAE-E2FDBC693D13}"/>
                  </a:ext>
                </a:extLst>
              </p:cNvPr>
              <p:cNvSpPr>
                <a:spLocks noRot="1" noChangeAspect="1" noMove="1" noResize="1" noEditPoints="1" noAdjustHandles="1" noChangeArrowheads="1" noChangeShapeType="1" noTextEdit="1"/>
              </p:cNvSpPr>
              <p:nvPr/>
            </p:nvSpPr>
            <p:spPr>
              <a:xfrm>
                <a:off x="5153024" y="4707619"/>
                <a:ext cx="3990975" cy="1616981"/>
              </a:xfrm>
              <a:prstGeom prst="rect">
                <a:avLst/>
              </a:prstGeom>
              <a:blipFill>
                <a:blip r:embed="rId5"/>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74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Heuristics from relaxed problems</a:t>
            </a:r>
          </a:p>
        </p:txBody>
      </p:sp>
      <p:sp>
        <p:nvSpPr>
          <p:cNvPr id="3" name="Content Placeholder 2"/>
          <p:cNvSpPr>
            <a:spLocks noGrp="1"/>
          </p:cNvSpPr>
          <p:nvPr>
            <p:ph idx="1"/>
          </p:nvPr>
        </p:nvSpPr>
        <p:spPr>
          <a:xfrm>
            <a:off x="457200" y="1219200"/>
            <a:ext cx="8229600" cy="4525963"/>
          </a:xfrm>
        </p:spPr>
        <p:txBody>
          <a:bodyPr>
            <a:normAutofit/>
          </a:bodyPr>
          <a:lstStyle/>
          <a:p>
            <a:pPr marL="0" indent="0" algn="ctr">
              <a:buNone/>
            </a:pPr>
            <a:r>
              <a:rPr lang="en-US" sz="2400" b="1" dirty="0"/>
              <a:t>What relaxations are used in these two cases?</a:t>
            </a:r>
          </a:p>
        </p:txBody>
      </p:sp>
      <p:pic>
        <p:nvPicPr>
          <p:cNvPr id="5"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652534" y="2678960"/>
            <a:ext cx="3272163" cy="3272163"/>
          </a:xfrm>
          <a:prstGeom prst="rect">
            <a:avLst/>
          </a:prstGeom>
          <a:noFill/>
          <a:ln w="9525">
            <a:noFill/>
            <a:miter lim="800000"/>
            <a:headEnd/>
            <a:tailEnd/>
          </a:ln>
        </p:spPr>
      </p:pic>
      <p:sp>
        <p:nvSpPr>
          <p:cNvPr id="6" name="Down Arrow 5"/>
          <p:cNvSpPr/>
          <p:nvPr/>
        </p:nvSpPr>
        <p:spPr>
          <a:xfrm>
            <a:off x="834321" y="2427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133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547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5974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4920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042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4843534" y="2650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398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105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519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5961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4892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013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1828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1840468"/>
            <a:ext cx="2099614" cy="369332"/>
          </a:xfrm>
          <a:prstGeom prst="rect">
            <a:avLst/>
          </a:prstGeom>
        </p:spPr>
        <p:txBody>
          <a:bodyPr wrap="none">
            <a:spAutoFit/>
          </a:bodyPr>
          <a:lstStyle/>
          <a:p>
            <a:r>
              <a:rPr lang="en-US" b="1" dirty="0"/>
              <a:t>Manhattan distance</a:t>
            </a:r>
          </a:p>
        </p:txBody>
      </p:sp>
    </p:spTree>
    <p:extLst>
      <p:ext uri="{BB962C8B-B14F-4D97-AF65-F5344CB8AC3E}">
        <p14:creationId xmlns:p14="http://schemas.microsoft.com/office/powerpoint/2010/main" val="7467097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Heuristics from </a:t>
            </a:r>
            <a:r>
              <a:rPr lang="en-US" dirty="0" err="1"/>
              <a:t>subproblems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Let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3</m:t>
                    </m:r>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be the cost of getting a subset of tiles </a:t>
                </a:r>
                <a:br>
                  <a:rPr lang="en-US" sz="2400" dirty="0"/>
                </a:br>
                <a:r>
                  <a:rPr lang="en-US" sz="2400" dirty="0"/>
                  <a:t>(say, 1,2,3,4) into their correct positions. The final order of the * tiles does not matter. </a:t>
                </a:r>
              </a:p>
              <a:p>
                <a:r>
                  <a:rPr lang="en-US" sz="2400" dirty="0"/>
                  <a:t>Small subproblems are often easy to solve.</a:t>
                </a:r>
              </a:p>
              <a:p>
                <a:r>
                  <a:rPr lang="en-US" sz="2400" dirty="0"/>
                  <a:t>Can precompute and save the exact solution cost for every or many possible subproblem instances – </a:t>
                </a:r>
                <a:r>
                  <a:rPr lang="en-US" sz="2400" b="1" i="1" dirty="0"/>
                  <a:t>pattern database</a:t>
                </a:r>
                <a:r>
                  <a:rPr lang="en-US" sz="2400" i="1"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7EAADC28-1161-42DD-8170-07AE9A27BF31}"/>
              </a:ext>
            </a:extLst>
          </p:cNvPr>
          <p:cNvGrpSpPr/>
          <p:nvPr/>
        </p:nvGrpSpPr>
        <p:grpSpPr>
          <a:xfrm>
            <a:off x="2600325" y="4314825"/>
            <a:ext cx="4257675" cy="2162175"/>
            <a:chOff x="2600325" y="4086225"/>
            <a:chExt cx="4257675" cy="2162175"/>
          </a:xfrm>
        </p:grpSpPr>
        <p:pic>
          <p:nvPicPr>
            <p:cNvPr id="5" name="Picture 5" descr="8puzzle"/>
            <p:cNvPicPr>
              <a:picLocks noChangeAspect="1" noChangeArrowheads="1"/>
            </p:cNvPicPr>
            <p:nvPr/>
          </p:nvPicPr>
          <p:blipFill>
            <a:blip r:embed="rId4" cstate="print"/>
            <a:srcRect/>
            <a:stretch>
              <a:fillRect/>
            </a:stretch>
          </p:blipFill>
          <p:spPr bwMode="auto">
            <a:xfrm>
              <a:off x="2600325" y="4086225"/>
              <a:ext cx="4257675" cy="2162175"/>
            </a:xfrm>
            <a:prstGeom prst="rect">
              <a:avLst/>
            </a:prstGeom>
            <a:noFill/>
          </p:spPr>
        </p:pic>
        <p:sp>
          <p:nvSpPr>
            <p:cNvPr id="16" name="Rectangle 15">
              <a:extLst>
                <a:ext uri="{FF2B5EF4-FFF2-40B4-BE49-F238E27FC236}">
                  <a16:creationId xmlns:a16="http://schemas.microsoft.com/office/drawing/2014/main" id="{4750879E-C215-4D93-97D0-3A1FBA970BAD}"/>
                </a:ext>
              </a:extLst>
            </p:cNvPr>
            <p:cNvSpPr/>
            <p:nvPr/>
          </p:nvSpPr>
          <p:spPr>
            <a:xfrm>
              <a:off x="2819400" y="41910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1" name="Rectangle 20">
              <a:extLst>
                <a:ext uri="{FF2B5EF4-FFF2-40B4-BE49-F238E27FC236}">
                  <a16:creationId xmlns:a16="http://schemas.microsoft.com/office/drawing/2014/main" id="{096A3762-4DCB-4DEC-BFEB-26C988B34D0B}"/>
                </a:ext>
              </a:extLst>
            </p:cNvPr>
            <p:cNvSpPr/>
            <p:nvPr/>
          </p:nvSpPr>
          <p:spPr>
            <a:xfrm>
              <a:off x="27615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2" name="Rectangle 21">
              <a:extLst>
                <a:ext uri="{FF2B5EF4-FFF2-40B4-BE49-F238E27FC236}">
                  <a16:creationId xmlns:a16="http://schemas.microsoft.com/office/drawing/2014/main" id="{ADCFF45D-32C2-40B2-B9FF-9077A9CFBC5B}"/>
                </a:ext>
              </a:extLst>
            </p:cNvPr>
            <p:cNvSpPr/>
            <p:nvPr/>
          </p:nvSpPr>
          <p:spPr>
            <a:xfrm>
              <a:off x="27615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3" name="Rectangle 22">
              <a:extLst>
                <a:ext uri="{FF2B5EF4-FFF2-40B4-BE49-F238E27FC236}">
                  <a16:creationId xmlns:a16="http://schemas.microsoft.com/office/drawing/2014/main" id="{B2ED45A9-3386-47B7-A037-4310821A7C12}"/>
                </a:ext>
              </a:extLst>
            </p:cNvPr>
            <p:cNvSpPr/>
            <p:nvPr/>
          </p:nvSpPr>
          <p:spPr>
            <a:xfrm>
              <a:off x="3962400"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4" name="Rectangle 23">
              <a:extLst>
                <a:ext uri="{FF2B5EF4-FFF2-40B4-BE49-F238E27FC236}">
                  <a16:creationId xmlns:a16="http://schemas.microsoft.com/office/drawing/2014/main" id="{87AEDA1F-946C-4263-AD4B-579B6FA4FC31}"/>
                </a:ext>
              </a:extLst>
            </p:cNvPr>
            <p:cNvSpPr/>
            <p:nvPr/>
          </p:nvSpPr>
          <p:spPr>
            <a:xfrm>
              <a:off x="64191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5" name="Rectangle 24">
              <a:extLst>
                <a:ext uri="{FF2B5EF4-FFF2-40B4-BE49-F238E27FC236}">
                  <a16:creationId xmlns:a16="http://schemas.microsoft.com/office/drawing/2014/main" id="{7D3BB848-228C-44D4-8CFC-A72146CC5EFF}"/>
                </a:ext>
              </a:extLst>
            </p:cNvPr>
            <p:cNvSpPr/>
            <p:nvPr/>
          </p:nvSpPr>
          <p:spPr>
            <a:xfrm>
              <a:off x="51816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6" name="Rectangle 25">
              <a:extLst>
                <a:ext uri="{FF2B5EF4-FFF2-40B4-BE49-F238E27FC236}">
                  <a16:creationId xmlns:a16="http://schemas.microsoft.com/office/drawing/2014/main" id="{AC77A3D5-74A2-4103-AF46-32E70A17BB43}"/>
                </a:ext>
              </a:extLst>
            </p:cNvPr>
            <p:cNvSpPr/>
            <p:nvPr/>
          </p:nvSpPr>
          <p:spPr>
            <a:xfrm>
              <a:off x="57912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7" name="Rectangle 26">
              <a:extLst>
                <a:ext uri="{FF2B5EF4-FFF2-40B4-BE49-F238E27FC236}">
                  <a16:creationId xmlns:a16="http://schemas.microsoft.com/office/drawing/2014/main" id="{67B69E41-E3D3-4B86-B19A-686F360A7E44}"/>
                </a:ext>
              </a:extLst>
            </p:cNvPr>
            <p:cNvSpPr/>
            <p:nvPr/>
          </p:nvSpPr>
          <p:spPr>
            <a:xfrm>
              <a:off x="64191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Dominance: What heuristic is better?</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a:xfrm>
                <a:off x="628650" y="1752600"/>
                <a:ext cx="7886700" cy="4351338"/>
              </a:xfrm>
            </p:spPr>
            <p:txBody>
              <a:bodyPr/>
              <a:lstStyle/>
              <a:p>
                <a:pPr marL="0" indent="0">
                  <a:buNone/>
                </a:pPr>
                <a:r>
                  <a:rPr lang="en-US" sz="2800" b="1" dirty="0"/>
                  <a:t>Definition: </a:t>
                </a:r>
                <a:r>
                  <a:rPr lang="en-US" sz="2800" dirty="0"/>
                  <a:t>If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oMath>
                </a14:m>
                <a:r>
                  <a:rPr lang="en-US" sz="2800" baseline="-25000" dirty="0"/>
                  <a:t> </a:t>
                </a:r>
                <a:r>
                  <a:rPr lang="en-US" sz="2800" dirty="0"/>
                  <a:t>and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baseline="-25000" dirty="0"/>
                  <a:t> </a:t>
                </a:r>
                <a:r>
                  <a:rPr lang="en-US" sz="2800" dirty="0"/>
                  <a:t>are both admissible heuristics and</a:t>
                </a:r>
                <a:r>
                  <a:rPr lang="en-US" sz="2800" baseline="-25000" dirty="0"/>
                  <a:t> </a:t>
                </a:r>
                <a14:m>
                  <m:oMath xmlns:m="http://schemas.openxmlformats.org/officeDocument/2006/math">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oMath>
                </a14:m>
                <a:r>
                  <a:rPr lang="en-US" sz="2800" dirty="0"/>
                  <a:t>for all </a:t>
                </a:r>
                <a14:m>
                  <m:oMath xmlns:m="http://schemas.openxmlformats.org/officeDocument/2006/math">
                    <m:r>
                      <a:rPr lang="en-US" sz="2800" i="1" dirty="0" smtClean="0">
                        <a:latin typeface="Cambria Math" panose="02040503050406030204" pitchFamily="18" charset="0"/>
                      </a:rPr>
                      <m:t>𝑛</m:t>
                    </m:r>
                  </m:oMath>
                </a14:m>
                <a:r>
                  <a:rPr lang="en-US" sz="2800" i="1" dirty="0"/>
                  <a:t>,</a:t>
                </a:r>
                <a:r>
                  <a:rPr lang="en-US" sz="2800" dirty="0"/>
                  <a:t> then </a:t>
                </a:r>
                <a:br>
                  <a:rPr lang="en-US" sz="2800" dirty="0"/>
                </a:b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solidFill>
                      <a:srgbClr val="FF0000"/>
                    </a:solidFill>
                  </a:rPr>
                  <a:t>dominates</a:t>
                </a:r>
                <a:r>
                  <a:rPr lang="en-US" sz="2800" dirty="0"/>
                  <a:t>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oMath>
                </a14:m>
                <a:endParaRPr lang="en-US" sz="2800" i="1" dirty="0"/>
              </a:p>
              <a:p>
                <a:endParaRPr lang="en-US" sz="2800" dirty="0"/>
              </a:p>
              <a:p>
                <a:pPr marL="0" indent="0">
                  <a:buNone/>
                </a:pPr>
                <a:r>
                  <a:rPr lang="en-US" sz="2800" dirty="0"/>
                  <a:t>Is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1 </m:t>
                    </m:r>
                  </m:oMath>
                </a14:m>
                <a:r>
                  <a:rPr lang="en-US" sz="2800" dirty="0"/>
                  <a:t>or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t>better for A* search?</a:t>
                </a:r>
              </a:p>
              <a:p>
                <a:pPr lvl="1"/>
                <a:r>
                  <a:rPr lang="en-US" sz="2400" dirty="0"/>
                  <a:t>A* search expands every node with</a:t>
                </a:r>
                <a:br>
                  <a:rPr lang="en-US" sz="2400" dirty="0"/>
                </a:br>
                <a14:m>
                  <m:oMath xmlns:m="http://schemas.openxmlformats.org/officeDocument/2006/math">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𝑓</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m:t>
                    </m:r>
                  </m:oMath>
                </a14:m>
                <a:r>
                  <a:rPr lang="en-US" sz="2400" dirty="0">
                    <a:sym typeface="Wingdings" panose="05000000000000000000" pitchFamily="2" charset="2"/>
                  </a:rPr>
                  <a:t> </a:t>
                </a:r>
                <a14:m>
                  <m:oMath xmlns:m="http://schemas.openxmlformats.org/officeDocument/2006/math">
                    <m:r>
                      <a:rPr lang="en-US" sz="2400" i="1" dirty="0" smtClean="0">
                        <a:solidFill>
                          <a:srgbClr val="FF0000"/>
                        </a:solidFill>
                        <a:latin typeface="Cambria Math" panose="02040503050406030204" pitchFamily="18" charset="0"/>
                      </a:rPr>
                      <m:t>h</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  </m:t>
                    </m:r>
                    <m:r>
                      <a:rPr lang="en-US" sz="2400" i="1" dirty="0" smtClean="0">
                        <a:solidFill>
                          <a:srgbClr val="FF0000"/>
                        </a:solidFill>
                        <a:latin typeface="Cambria Math" panose="02040503050406030204" pitchFamily="18" charset="0"/>
                      </a:rPr>
                      <m:t>𝑔</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m:t>
                    </m:r>
                  </m:oMath>
                </a14:m>
                <a:endParaRPr lang="en-US" sz="2400" dirty="0">
                  <a:solidFill>
                    <a:srgbClr val="FF0000"/>
                  </a:solidFill>
                </a:endParaRPr>
              </a:p>
              <a:p>
                <a:pPr lvl="1"/>
                <a14:m>
                  <m:oMath xmlns:m="http://schemas.openxmlformats.org/officeDocument/2006/math">
                    <m:r>
                      <a:rPr lang="en-US" sz="2400" i="1" dirty="0">
                        <a:latin typeface="Cambria Math" panose="02040503050406030204" pitchFamily="18" charset="0"/>
                      </a:rPr>
                      <m:t>h</m:t>
                    </m:r>
                    <m:r>
                      <a:rPr lang="en-US" sz="2400" i="1" baseline="-25000" dirty="0">
                        <a:latin typeface="Cambria Math" panose="02040503050406030204" pitchFamily="18" charset="0"/>
                      </a:rPr>
                      <m:t>2 </m:t>
                    </m:r>
                  </m:oMath>
                </a14:m>
                <a:r>
                  <a:rPr lang="en-US" sz="2400" dirty="0"/>
                  <a:t> is never smaller than </a:t>
                </a:r>
                <a14:m>
                  <m:oMath xmlns:m="http://schemas.openxmlformats.org/officeDocument/2006/math">
                    <m:r>
                      <a:rPr lang="en-US" sz="2400" i="1" dirty="0">
                        <a:latin typeface="Cambria Math" panose="02040503050406030204" pitchFamily="18" charset="0"/>
                      </a:rPr>
                      <m:t>h</m:t>
                    </m:r>
                    <m:r>
                      <a:rPr lang="en-US" sz="2400" b="0" i="1" baseline="-25000" dirty="0" smtClean="0">
                        <a:latin typeface="Cambria Math" panose="02040503050406030204" pitchFamily="18" charset="0"/>
                      </a:rPr>
                      <m:t>1</m:t>
                    </m:r>
                  </m:oMath>
                </a14:m>
                <a:r>
                  <a:rPr lang="en-US" sz="2400" dirty="0"/>
                  <a:t>. A* search with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baseline="-25000" dirty="0"/>
                  <a:t> </a:t>
                </a:r>
                <a:r>
                  <a:rPr lang="en-US" sz="2400" dirty="0"/>
                  <a:t>will expand less nodes and is therefore better.</a:t>
                </a:r>
              </a:p>
              <a:p>
                <a:pPr lvl="1"/>
                <a:endParaRPr lang="en-US" sz="2400" dirty="0"/>
              </a:p>
              <a:p>
                <a:pPr lvl="1"/>
                <a:endParaRPr lang="en-US" sz="2400" dirty="0"/>
              </a:p>
            </p:txBody>
          </p:sp>
        </mc:Choice>
        <mc:Fallback xmlns="">
          <p:sp>
            <p:nvSpPr>
              <p:cNvPr id="30723" name="Rectangle 3"/>
              <p:cNvSpPr>
                <a:spLocks noGrp="1" noRot="1" noChangeAspect="1" noMove="1" noResize="1" noEditPoints="1" noAdjustHandles="1" noChangeArrowheads="1" noChangeShapeType="1" noTextEdit="1"/>
              </p:cNvSpPr>
              <p:nvPr>
                <p:ph idx="1"/>
              </p:nvPr>
            </p:nvSpPr>
            <p:spPr>
              <a:xfrm>
                <a:off x="628650" y="1752600"/>
                <a:ext cx="7886700" cy="4351338"/>
              </a:xfrm>
              <a:blipFill>
                <a:blip r:embed="rId3"/>
                <a:stretch>
                  <a:fillRect l="-1546" t="-2384" r="-1546"/>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Dominance</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lstStyle/>
              <a:p>
                <a:r>
                  <a:rPr lang="en-US" sz="2400" dirty="0"/>
                  <a:t>Typical search costs for the 8-puzzle (average number of nodes expanded for different solution depths </a:t>
                </a:r>
                <a14:m>
                  <m:oMath xmlns:m="http://schemas.openxmlformats.org/officeDocument/2006/math">
                    <m:r>
                      <a:rPr lang="en-US" sz="2400" i="1" dirty="0" smtClean="0">
                        <a:latin typeface="Cambria Math" panose="02040503050406030204" pitchFamily="18" charset="0"/>
                      </a:rPr>
                      <m:t>𝑑</m:t>
                    </m:r>
                  </m:oMath>
                </a14:m>
                <a:r>
                  <a:rPr lang="en-US" sz="2400" dirty="0"/>
                  <a:t>):</a:t>
                </a:r>
              </a:p>
              <a:p>
                <a:endParaRPr lang="en-US" sz="2400" dirty="0"/>
              </a:p>
              <a:p>
                <a14:m>
                  <m:oMath xmlns:m="http://schemas.openxmlformats.org/officeDocument/2006/math">
                    <m:r>
                      <a:rPr lang="en-US" sz="2400" i="1" dirty="0" smtClean="0">
                        <a:latin typeface="Cambria Math" panose="02040503050406030204" pitchFamily="18" charset="0"/>
                      </a:rPr>
                      <m:t>𝑑</m:t>
                    </m:r>
                    <m:r>
                      <a:rPr lang="en-US" sz="2400" i="1" dirty="0" smtClean="0">
                        <a:latin typeface="Cambria Math" panose="02040503050406030204" pitchFamily="18" charset="0"/>
                      </a:rPr>
                      <m:t>=12</m:t>
                    </m:r>
                  </m:oMath>
                </a14:m>
                <a:r>
                  <a:rPr lang="en-US" sz="2400" i="1" dirty="0"/>
                  <a:t>	</a:t>
                </a:r>
                <a:r>
                  <a:rPr lang="en-US" sz="2400" dirty="0"/>
                  <a:t>IDS      = 3,644,035 nodes</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smtClean="0">
                        <a:latin typeface="Cambria Math" panose="02040503050406030204" pitchFamily="18" charset="0"/>
                      </a:rPr>
                      <m:t>1</m:t>
                    </m:r>
                  </m:oMath>
                </a14:m>
                <a:r>
                  <a:rPr lang="en-US" sz="2400" dirty="0"/>
                  <a:t>) = 227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73 nodes </a:t>
                </a:r>
              </a:p>
              <a:p>
                <a:endParaRPr lang="en-US" sz="2400" i="1" dirty="0"/>
              </a:p>
              <a:p>
                <a14:m>
                  <m:oMath xmlns:m="http://schemas.openxmlformats.org/officeDocument/2006/math">
                    <m:r>
                      <a:rPr lang="en-US" sz="2400" i="1" dirty="0" smtClean="0">
                        <a:latin typeface="Cambria Math" panose="02040503050406030204" pitchFamily="18" charset="0"/>
                      </a:rPr>
                      <m:t>𝑑</m:t>
                    </m:r>
                    <m:r>
                      <a:rPr lang="en-US" sz="2400" i="1" dirty="0">
                        <a:latin typeface="Cambria Math" panose="02040503050406030204" pitchFamily="18" charset="0"/>
                      </a:rPr>
                      <m:t>=24 </m:t>
                    </m:r>
                  </m:oMath>
                </a14:m>
                <a:r>
                  <a:rPr lang="en-US" sz="2400" i="1" dirty="0"/>
                  <a:t>	</a:t>
                </a:r>
                <a:r>
                  <a:rPr lang="en-US" sz="2400" dirty="0"/>
                  <a:t>IDS      ≈ 54,000,000,000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1</m:t>
                    </m:r>
                  </m:oMath>
                </a14:m>
                <a:r>
                  <a:rPr lang="en-US" sz="2400" dirty="0"/>
                  <a:t>) = 39,135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1,641 nodes </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en-US">
                    <a:noFill/>
                  </a:rPr>
                  <a:t> </a:t>
                </a:r>
              </a:p>
            </p:txBody>
          </p:sp>
        </mc:Fallback>
      </mc:AlternateContent>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heuristics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Suppose we have a collection of admissible heuristics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r>
                      <a:rPr lang="en-US" sz="2800" i="1" dirty="0">
                        <a:latin typeface="Cambria Math" panose="02040503050406030204" pitchFamily="18" charset="0"/>
                      </a:rPr>
                      <m:t>h</m:t>
                    </m:r>
                    <m:r>
                      <a:rPr lang="en-US" sz="2800" i="1" baseline="-25000" dirty="0">
                        <a:latin typeface="Cambria Math" panose="02040503050406030204" pitchFamily="18" charset="0"/>
                      </a:rPr>
                      <m:t>2</m:t>
                    </m:r>
                    <m:r>
                      <a:rPr lang="en-US" sz="2800" i="1" dirty="0">
                        <a:latin typeface="Cambria Math" panose="02040503050406030204" pitchFamily="18" charset="0"/>
                      </a:rPr>
                      <m:t>, …, </m:t>
                    </m:r>
                    <m:r>
                      <a:rPr lang="en-US" sz="2800" i="1" dirty="0" err="1">
                        <a:latin typeface="Cambria Math" panose="02040503050406030204" pitchFamily="18" charset="0"/>
                      </a:rPr>
                      <m:t>h</m:t>
                    </m:r>
                    <m:r>
                      <a:rPr lang="en-US" sz="2800" i="1" baseline="-25000" dirty="0" err="1">
                        <a:latin typeface="Cambria Math" panose="02040503050406030204" pitchFamily="18" charset="0"/>
                      </a:rPr>
                      <m:t>𝑚</m:t>
                    </m:r>
                    <m:r>
                      <a:rPr lang="en-US" sz="2800" i="1" dirty="0">
                        <a:latin typeface="Cambria Math" panose="02040503050406030204" pitchFamily="18" charset="0"/>
                      </a:rPr>
                      <m:t>, </m:t>
                    </m:r>
                  </m:oMath>
                </a14:m>
                <a:r>
                  <a:rPr lang="en-US" sz="2800" dirty="0"/>
                  <a:t>but none of them dominates the others.</a:t>
                </a:r>
              </a:p>
              <a:p>
                <a:r>
                  <a:rPr lang="en-US" sz="2800" dirty="0"/>
                  <a:t>Combining them is easy:</a:t>
                </a:r>
              </a:p>
              <a:p>
                <a:endParaRPr lang="en-US" sz="800" dirty="0"/>
              </a:p>
              <a:p>
                <a:pPr algn="ctr">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m:rPr>
                          <m:sty m:val="p"/>
                        </m:rPr>
                        <a:rPr lang="en-US" sz="2800" i="1" dirty="0" smtClean="0">
                          <a:solidFill>
                            <a:srgbClr val="FF0000"/>
                          </a:solidFill>
                          <a:latin typeface="Cambria Math" panose="02040503050406030204" pitchFamily="18" charset="0"/>
                        </a:rPr>
                        <m:t>max</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err="1">
                          <a:solidFill>
                            <a:srgbClr val="FF0000"/>
                          </a:solidFill>
                          <a:latin typeface="Cambria Math" panose="02040503050406030204" pitchFamily="18" charset="0"/>
                        </a:rPr>
                        <m:t>h</m:t>
                      </m:r>
                      <m:r>
                        <a:rPr lang="en-US" sz="2800" i="1" baseline="-25000" dirty="0" err="1">
                          <a:solidFill>
                            <a:srgbClr val="FF0000"/>
                          </a:solidFill>
                          <a:latin typeface="Cambria Math" panose="02040503050406030204" pitchFamily="18" charset="0"/>
                        </a:rPr>
                        <m:t>𝑚</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m:oMathPara>
                </a14:m>
                <a:endParaRPr lang="en-US" sz="2800" dirty="0">
                  <a:solidFill>
                    <a:srgbClr val="FF0000"/>
                  </a:solidFill>
                </a:endParaRPr>
              </a:p>
              <a:p>
                <a:endParaRPr lang="en-US" sz="2800" dirty="0"/>
              </a:p>
              <a:p>
                <a:r>
                  <a:rPr lang="en-US" sz="2800" dirty="0"/>
                  <a:t>That is, always pick for each node the heuristic that is closest to the real cost to the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h</m:t>
                        </m:r>
                      </m:e>
                      <m:sup>
                        <m:r>
                          <a:rPr lang="en-US" sz="2800" b="0" i="1" dirty="0" smtClean="0">
                            <a:latin typeface="Cambria Math" panose="02040503050406030204" pitchFamily="18" charset="0"/>
                          </a:rPr>
                          <m:t>∗</m:t>
                        </m:r>
                      </m:sup>
                    </m:sSup>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91" t="-2241" r="-618"/>
                </a:stretch>
              </a:blipFill>
            </p:spPr>
            <p:txBody>
              <a:bodyPr/>
              <a:lstStyle/>
              <a:p>
                <a:r>
                  <a:rPr lang="en-US">
                    <a:noFill/>
                  </a:rPr>
                  <a:t> </a:t>
                </a:r>
              </a:p>
            </p:txBody>
          </p:sp>
        </mc:Fallback>
      </mc:AlternateContent>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Satisficing Search: Weighted 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2289175"/>
              </a:xfrm>
            </p:spPr>
            <p:txBody>
              <a:bodyPr>
                <a:normAutofit fontScale="92500" lnSpcReduction="20000"/>
              </a:bodyPr>
              <a:lstStyle/>
              <a:p>
                <a:r>
                  <a:rPr lang="en-US" dirty="0"/>
                  <a:t>Often it is sufficient to find a </a:t>
                </a:r>
                <a:r>
                  <a:rPr lang="en-US" b="1" dirty="0">
                    <a:solidFill>
                      <a:srgbClr val="FF0000"/>
                    </a:solidFill>
                  </a:rPr>
                  <a:t>“good enough” solution </a:t>
                </a:r>
                <a:r>
                  <a:rPr lang="en-US" dirty="0"/>
                  <a:t>if it can be found very quickly or with way less computational resources. I.e., </a:t>
                </a:r>
                <a:r>
                  <a:rPr lang="en-US" dirty="0">
                    <a:solidFill>
                      <a:srgbClr val="FF0000"/>
                    </a:solidFill>
                  </a:rPr>
                  <a:t>expanding fewer nodes</a:t>
                </a:r>
                <a:r>
                  <a:rPr lang="en-US" dirty="0"/>
                  <a:t>.</a:t>
                </a:r>
              </a:p>
              <a:p>
                <a:endParaRPr lang="en-US" dirty="0"/>
              </a:p>
              <a:p>
                <a:r>
                  <a:rPr lang="en-US" dirty="0"/>
                  <a:t>We could use inadmissible heuristics in A* search (e.g., by multiplying </a:t>
                </a: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with a factor </a:t>
                </a:r>
                <a14:m>
                  <m:oMath xmlns:m="http://schemas.openxmlformats.org/officeDocument/2006/math">
                    <m:r>
                      <a:rPr lang="en-US" i="1" dirty="0" smtClean="0">
                        <a:latin typeface="Cambria Math" panose="02040503050406030204" pitchFamily="18" charset="0"/>
                      </a:rPr>
                      <m:t>𝑊</m:t>
                    </m:r>
                  </m:oMath>
                </a14:m>
                <a:r>
                  <a:rPr lang="en-US" dirty="0"/>
                  <a:t>) that sometimes overestimate the optimal cost to the goal slightly. </a:t>
                </a:r>
              </a:p>
              <a:p>
                <a:pPr marL="685800" lvl="1" indent="-342900">
                  <a:buFont typeface="+mj-lt"/>
                  <a:buAutoNum type="arabicPeriod"/>
                </a:pPr>
                <a:r>
                  <a:rPr lang="en-US" dirty="0"/>
                  <a:t>It potentially reduces the number of expanded nodes significantly.</a:t>
                </a:r>
              </a:p>
              <a:p>
                <a:pPr marL="685800" lvl="1" indent="-342900">
                  <a:buFont typeface="+mj-lt"/>
                  <a:buAutoNum type="arabicPeriod"/>
                </a:pPr>
                <a:r>
                  <a:rPr lang="en-US" b="1" dirty="0">
                    <a:solidFill>
                      <a:srgbClr val="FF0000"/>
                    </a:solidFill>
                  </a:rPr>
                  <a:t>This will break the algorithm’s optimality guaranty!</a:t>
                </a:r>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2289175"/>
              </a:xfrm>
              <a:blipFill>
                <a:blip r:embed="rId3"/>
                <a:stretch>
                  <a:fillRect l="-541" t="-45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B30838-AD7A-4533-8D6F-5E87E3D8C415}"/>
                  </a:ext>
                </a:extLst>
              </p:cNvPr>
              <p:cNvSpPr txBox="1"/>
              <p:nvPr/>
            </p:nvSpPr>
            <p:spPr>
              <a:xfrm>
                <a:off x="990600" y="4191000"/>
                <a:ext cx="7162800" cy="954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marL="342900" lvl="1" indent="0" algn="ctr">
                  <a:buNone/>
                </a:pPr>
                <a14:m>
                  <m:oMathPara xmlns:m="http://schemas.openxmlformats.org/officeDocument/2006/math">
                    <m:oMathParaPr>
                      <m:jc m:val="center"/>
                    </m:oMathParaPr>
                    <m:oMath xmlns:m="http://schemas.openxmlformats.org/officeDocument/2006/math">
                      <m:r>
                        <m:rPr>
                          <m:sty m:val="p"/>
                        </m:rPr>
                        <a:rPr lang="en-US" sz="2000" b="0" i="0" smtClean="0">
                          <a:latin typeface="Cambria Math" panose="02040503050406030204" pitchFamily="18" charset="0"/>
                        </a:rPr>
                        <m:t>f</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𝑔</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1400" dirty="0"/>
              </a:p>
              <a:p>
                <a:endParaRPr lang="en-US" b="1" dirty="0"/>
              </a:p>
              <a:p>
                <a:r>
                  <a:rPr lang="en-US" b="1" dirty="0"/>
                  <a:t>Weighted A* search:	</a:t>
                </a:r>
                <a14:m>
                  <m:oMath xmlns:m="http://schemas.openxmlformats.org/officeDocument/2006/math">
                    <m:r>
                      <a:rPr lang="en-US" b="1" i="1">
                        <a:latin typeface="Cambria Math" panose="02040503050406030204" pitchFamily="18" charset="0"/>
                      </a:rPr>
                      <m:t>𝒈</m:t>
                    </m:r>
                    <m:d>
                      <m:dPr>
                        <m:ctrlPr>
                          <a:rPr lang="en-US" b="1" i="1">
                            <a:latin typeface="Cambria Math" panose="02040503050406030204" pitchFamily="18" charset="0"/>
                          </a:rPr>
                        </m:ctrlPr>
                      </m:dPr>
                      <m:e>
                        <m:r>
                          <a:rPr lang="en-US" b="1" i="1">
                            <a:latin typeface="Cambria Math" panose="02040503050406030204" pitchFamily="18" charset="0"/>
                          </a:rPr>
                          <m:t>𝒏</m:t>
                        </m:r>
                      </m:e>
                    </m:d>
                    <m:r>
                      <a:rPr lang="en-US" b="1" i="1">
                        <a:latin typeface="Cambria Math" panose="02040503050406030204" pitchFamily="18" charset="0"/>
                      </a:rPr>
                      <m:t>+</m:t>
                    </m:r>
                    <m:r>
                      <a:rPr lang="en-US" b="1" i="1" smtClean="0">
                        <a:latin typeface="Cambria Math" panose="02040503050406030204" pitchFamily="18" charset="0"/>
                      </a:rPr>
                      <m:t>𝑾</m:t>
                    </m:r>
                    <m:r>
                      <a:rPr lang="en-US" b="1" i="1" smtClean="0">
                        <a:latin typeface="Cambria Math" panose="02040503050406030204" pitchFamily="18" charset="0"/>
                      </a:rPr>
                      <m:t>×</m:t>
                    </m:r>
                    <m:r>
                      <a:rPr lang="en-US" b="1" i="1">
                        <a:latin typeface="Cambria Math" panose="02040503050406030204" pitchFamily="18" charset="0"/>
                      </a:rPr>
                      <m:t>𝒉</m:t>
                    </m:r>
                    <m:d>
                      <m:dPr>
                        <m:ctrlPr>
                          <a:rPr lang="en-US" b="1" i="1">
                            <a:latin typeface="Cambria Math" panose="02040503050406030204" pitchFamily="18" charset="0"/>
                          </a:rPr>
                        </m:ctrlPr>
                      </m:dPr>
                      <m:e>
                        <m:r>
                          <a:rPr lang="en-US" b="1" i="1">
                            <a:latin typeface="Cambria Math" panose="02040503050406030204" pitchFamily="18" charset="0"/>
                          </a:rPr>
                          <m:t>𝒏</m:t>
                        </m:r>
                      </m:e>
                    </m:d>
                  </m:oMath>
                </a14:m>
                <a:r>
                  <a:rPr lang="en-US" b="1" dirty="0"/>
                  <a:t>		</a:t>
                </a:r>
                <a14:m>
                  <m:oMath xmlns:m="http://schemas.openxmlformats.org/officeDocument/2006/math">
                    <m:r>
                      <a:rPr lang="en-US" b="1" i="1">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&lt;</m:t>
                    </m:r>
                    <m:r>
                      <a:rPr lang="en-US" b="1" i="1">
                        <a:latin typeface="Cambria Math" panose="02040503050406030204" pitchFamily="18" charset="0"/>
                      </a:rPr>
                      <m:t>𝑾</m:t>
                    </m:r>
                    <m:r>
                      <a:rPr lang="en-US" b="1" i="1" smtClean="0">
                        <a:latin typeface="Cambria Math" panose="02040503050406030204" pitchFamily="18" charset="0"/>
                      </a:rPr>
                      <m:t>&lt;∞)</m:t>
                    </m:r>
                  </m:oMath>
                </a14:m>
                <a:endParaRPr lang="en-US" b="1" dirty="0"/>
              </a:p>
            </p:txBody>
          </p:sp>
        </mc:Choice>
        <mc:Fallback xmlns="">
          <p:sp>
            <p:nvSpPr>
              <p:cNvPr id="6" name="TextBox 5">
                <a:extLst>
                  <a:ext uri="{FF2B5EF4-FFF2-40B4-BE49-F238E27FC236}">
                    <a16:creationId xmlns:a16="http://schemas.microsoft.com/office/drawing/2014/main" id="{50B30838-AD7A-4533-8D6F-5E87E3D8C415}"/>
                  </a:ext>
                </a:extLst>
              </p:cNvPr>
              <p:cNvSpPr txBox="1">
                <a:spLocks noRot="1" noChangeAspect="1" noMove="1" noResize="1" noEditPoints="1" noAdjustHandles="1" noChangeArrowheads="1" noChangeShapeType="1" noTextEdit="1"/>
              </p:cNvSpPr>
              <p:nvPr/>
            </p:nvSpPr>
            <p:spPr>
              <a:xfrm>
                <a:off x="990600" y="4191000"/>
                <a:ext cx="7162800" cy="954107"/>
              </a:xfrm>
              <a:prstGeom prst="rect">
                <a:avLst/>
              </a:prstGeom>
              <a:blipFill>
                <a:blip r:embed="rId4"/>
                <a:stretch>
                  <a:fillRect l="-680" b="-822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4AB469F3-CD7F-44FA-97E0-41223E774AE1}"/>
                  </a:ext>
                </a:extLst>
              </p:cNvPr>
              <p:cNvSpPr txBox="1"/>
              <p:nvPr/>
            </p:nvSpPr>
            <p:spPr>
              <a:xfrm>
                <a:off x="990600" y="5145107"/>
                <a:ext cx="7162800" cy="1477328"/>
              </a:xfrm>
              <a:prstGeom prst="rect">
                <a:avLst/>
              </a:prstGeom>
              <a:noFill/>
            </p:spPr>
            <p:txBody>
              <a:bodyPr wrap="square">
                <a:spAutoFit/>
              </a:bodyPr>
              <a:lstStyle/>
              <a:p>
                <a:pPr marL="0" indent="0">
                  <a:buNone/>
                </a:pPr>
                <a:endParaRPr lang="en-US" dirty="0"/>
              </a:p>
              <a:p>
                <a:pPr marL="0" indent="0">
                  <a:buNone/>
                </a:pPr>
                <a:r>
                  <a:rPr lang="en-US" dirty="0"/>
                  <a:t>The presented algorithms are special cases:</a:t>
                </a:r>
              </a:p>
              <a:p>
                <a:pPr marL="0" indent="0">
                  <a:buNone/>
                </a:pPr>
                <a:r>
                  <a:rPr lang="en-US" dirty="0"/>
                  <a:t>A* search: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=1)</m:t>
                    </m:r>
                  </m:oMath>
                </a14:m>
                <a:endParaRPr lang="en-US" dirty="0"/>
              </a:p>
              <a:p>
                <a:pPr marL="0" indent="0">
                  <a:buNone/>
                </a:pPr>
                <a:r>
                  <a:rPr lang="en-US" dirty="0"/>
                  <a:t>Uniform cost search/BFS: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oMath>
                </a14:m>
                <a:endParaRPr lang="en-US" dirty="0"/>
              </a:p>
              <a:p>
                <a:pPr marL="0" indent="0">
                  <a:buNone/>
                </a:pPr>
                <a:r>
                  <a:rPr lang="en-US" dirty="0"/>
                  <a:t>Greedy best-first search: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𝑊</m:t>
                        </m:r>
                        <m:r>
                          <a:rPr lang="en-US" i="1">
                            <a:latin typeface="Cambria Math" panose="02040503050406030204" pitchFamily="18" charset="0"/>
                          </a:rPr>
                          <m:t>=∞</m:t>
                        </m:r>
                      </m:e>
                    </m:d>
                  </m:oMath>
                </a14:m>
                <a:endParaRPr lang="en-US" dirty="0"/>
              </a:p>
            </p:txBody>
          </p:sp>
        </mc:Choice>
        <mc:Fallback>
          <p:sp>
            <p:nvSpPr>
              <p:cNvPr id="7" name="TextBox 6">
                <a:extLst>
                  <a:ext uri="{FF2B5EF4-FFF2-40B4-BE49-F238E27FC236}">
                    <a16:creationId xmlns:a16="http://schemas.microsoft.com/office/drawing/2014/main" id="{4AB469F3-CD7F-44FA-97E0-41223E774AE1}"/>
                  </a:ext>
                </a:extLst>
              </p:cNvPr>
              <p:cNvSpPr txBox="1">
                <a:spLocks noRot="1" noChangeAspect="1" noMove="1" noResize="1" noEditPoints="1" noAdjustHandles="1" noChangeArrowheads="1" noChangeShapeType="1" noTextEdit="1"/>
              </p:cNvSpPr>
              <p:nvPr/>
            </p:nvSpPr>
            <p:spPr>
              <a:xfrm>
                <a:off x="990600" y="5145107"/>
                <a:ext cx="7162800" cy="1477328"/>
              </a:xfrm>
              <a:prstGeom prst="rect">
                <a:avLst/>
              </a:prstGeom>
              <a:blipFill>
                <a:blip r:embed="rId5"/>
                <a:stretch>
                  <a:fillRect l="-766" b="-5785"/>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Example: Romania Vacation</a:t>
            </a:r>
          </a:p>
        </p:txBody>
      </p:sp>
      <p:sp>
        <p:nvSpPr>
          <p:cNvPr id="6147" name="Rectangle 3"/>
          <p:cNvSpPr>
            <a:spLocks noGrp="1" noChangeArrowheads="1"/>
          </p:cNvSpPr>
          <p:nvPr>
            <p:ph idx="1"/>
          </p:nvPr>
        </p:nvSpPr>
        <p:spPr>
          <a:xfrm>
            <a:off x="557561" y="2438400"/>
            <a:ext cx="2581759" cy="4038600"/>
          </a:xfrm>
        </p:spPr>
        <p:txBody>
          <a:bodyPr>
            <a:normAutofit/>
          </a:bodyPr>
          <a:lstStyle/>
          <a:p>
            <a:r>
              <a:rPr lang="en-US" sz="2000" b="1" dirty="0">
                <a:solidFill>
                  <a:srgbClr val="FF0000"/>
                </a:solidFill>
              </a:rPr>
              <a:t>Initial state: </a:t>
            </a:r>
            <a:r>
              <a:rPr lang="en-US" sz="2000" dirty="0"/>
              <a:t>Arad</a:t>
            </a:r>
          </a:p>
          <a:p>
            <a:r>
              <a:rPr lang="en-US" sz="2000" b="1" dirty="0">
                <a:solidFill>
                  <a:srgbClr val="FF0000"/>
                </a:solidFill>
              </a:rPr>
              <a:t>Actions: </a:t>
            </a:r>
            <a:r>
              <a:rPr lang="en-US" sz="2000" dirty="0"/>
              <a:t>Drive from one city to another.</a:t>
            </a:r>
          </a:p>
          <a:p>
            <a:r>
              <a:rPr lang="en-US" sz="2000" b="1" dirty="0">
                <a:solidFill>
                  <a:srgbClr val="FF0000"/>
                </a:solidFill>
              </a:rPr>
              <a:t>Transition model and states: </a:t>
            </a:r>
            <a:r>
              <a:rPr lang="en-US" sz="2000" dirty="0"/>
              <a:t>If you go from city A to city B, you end up in city B.</a:t>
            </a:r>
          </a:p>
          <a:p>
            <a:r>
              <a:rPr lang="en-US" sz="2000" b="1" dirty="0">
                <a:solidFill>
                  <a:srgbClr val="FF0000"/>
                </a:solidFill>
              </a:rPr>
              <a:t>Goal state: </a:t>
            </a:r>
            <a:r>
              <a:rPr lang="en-US" sz="2000" dirty="0"/>
              <a:t>Bucharest</a:t>
            </a:r>
          </a:p>
          <a:p>
            <a:r>
              <a:rPr lang="en-US" sz="2000" b="1" dirty="0">
                <a:solidFill>
                  <a:srgbClr val="FF0000"/>
                </a:solidFill>
              </a:rPr>
              <a:t>Path cost: </a:t>
            </a:r>
            <a:r>
              <a:rPr lang="en-US" sz="2000" dirty="0"/>
              <a:t>Sum of edge costs.</a:t>
            </a:r>
          </a:p>
        </p:txBody>
      </p:sp>
      <p:pic>
        <p:nvPicPr>
          <p:cNvPr id="7" name="Picture 4" descr="romania-distances"/>
          <p:cNvPicPr>
            <a:picLocks noChangeAspect="1" noChangeArrowheads="1"/>
          </p:cNvPicPr>
          <p:nvPr/>
        </p:nvPicPr>
        <p:blipFill>
          <a:blip r:embed="rId3" cstate="print"/>
          <a:srcRect/>
          <a:stretch>
            <a:fillRect/>
          </a:stretch>
        </p:blipFill>
        <p:spPr>
          <a:xfrm>
            <a:off x="3219450" y="2982166"/>
            <a:ext cx="5815545" cy="3494834"/>
          </a:xfrm>
          <a:prstGeom prst="rect">
            <a:avLst/>
          </a:prstGeom>
          <a:noFill/>
          <a:ln/>
        </p:spPr>
      </p:pic>
      <p:sp>
        <p:nvSpPr>
          <p:cNvPr id="8" name="Rectangle 3"/>
          <p:cNvSpPr txBox="1">
            <a:spLocks noChangeArrowheads="1"/>
          </p:cNvSpPr>
          <p:nvPr/>
        </p:nvSpPr>
        <p:spPr>
          <a:xfrm>
            <a:off x="609600" y="1341437"/>
            <a:ext cx="8121804" cy="10207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On vacation in Romania; currently in Arad</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Flight leaves tomorrow from Bucharest</a:t>
            </a:r>
          </a:p>
        </p:txBody>
      </p:sp>
      <p:pic>
        <p:nvPicPr>
          <p:cNvPr id="6148" name="Picture 4"/>
          <p:cNvPicPr>
            <a:picLocks noChangeAspect="1" noChangeArrowheads="1"/>
          </p:cNvPicPr>
          <p:nvPr/>
        </p:nvPicPr>
        <p:blipFill>
          <a:blip r:embed="rId4" cstate="print"/>
          <a:srcRect/>
          <a:stretch>
            <a:fillRect/>
          </a:stretch>
        </p:blipFill>
        <p:spPr bwMode="auto">
          <a:xfrm>
            <a:off x="6400800" y="333002"/>
            <a:ext cx="2330604" cy="1828800"/>
          </a:xfrm>
          <a:prstGeom prst="rect">
            <a:avLst/>
          </a:prstGeom>
          <a:noFill/>
          <a:ln w="9525">
            <a:noFill/>
            <a:miter lim="800000"/>
            <a:headEnd/>
            <a:tailEnd/>
          </a:ln>
        </p:spPr>
      </p:pic>
      <p:sp>
        <p:nvSpPr>
          <p:cNvPr id="2" name="TextBox 1">
            <a:extLst>
              <a:ext uri="{FF2B5EF4-FFF2-40B4-BE49-F238E27FC236}">
                <a16:creationId xmlns:a16="http://schemas.microsoft.com/office/drawing/2014/main" id="{6282CE05-BDBB-4578-955F-BDE7ACD162AE}"/>
              </a:ext>
            </a:extLst>
          </p:cNvPr>
          <p:cNvSpPr txBox="1"/>
          <p:nvPr/>
        </p:nvSpPr>
        <p:spPr>
          <a:xfrm>
            <a:off x="7352077" y="6505280"/>
            <a:ext cx="1763047" cy="369332"/>
          </a:xfrm>
          <a:prstGeom prst="rect">
            <a:avLst/>
          </a:prstGeom>
          <a:noFill/>
        </p:spPr>
        <p:txBody>
          <a:bodyPr wrap="none" rtlCol="0">
            <a:spAutoFit/>
          </a:bodyPr>
          <a:lstStyle/>
          <a:p>
            <a:r>
              <a:rPr lang="en-US" dirty="0"/>
              <a:t>Distance in miles</a:t>
            </a:r>
          </a:p>
        </p:txBody>
      </p:sp>
      <p:sp>
        <p:nvSpPr>
          <p:cNvPr id="3" name="TextBox 2">
            <a:extLst>
              <a:ext uri="{FF2B5EF4-FFF2-40B4-BE49-F238E27FC236}">
                <a16:creationId xmlns:a16="http://schemas.microsoft.com/office/drawing/2014/main" id="{8B627B7D-AA80-4000-814A-D4331D096E00}"/>
              </a:ext>
            </a:extLst>
          </p:cNvPr>
          <p:cNvSpPr txBox="1"/>
          <p:nvPr/>
        </p:nvSpPr>
        <p:spPr>
          <a:xfrm>
            <a:off x="4114800" y="2438400"/>
            <a:ext cx="4235603" cy="646331"/>
          </a:xfrm>
          <a:prstGeom prst="rect">
            <a:avLst/>
          </a:prstGeom>
          <a:noFill/>
        </p:spPr>
        <p:txBody>
          <a:bodyPr wrap="square" rtlCol="0">
            <a:spAutoFit/>
          </a:bodyPr>
          <a:lstStyle/>
          <a:p>
            <a:pPr algn="ctr"/>
            <a:r>
              <a:rPr lang="en-US" b="1" dirty="0"/>
              <a:t>State Space/Transition model</a:t>
            </a:r>
          </a:p>
          <a:p>
            <a:pPr algn="ctr"/>
            <a:r>
              <a:rPr lang="en-US" dirty="0"/>
              <a:t>Defined as a graph</a:t>
            </a:r>
          </a:p>
        </p:txBody>
      </p:sp>
      <p:sp>
        <p:nvSpPr>
          <p:cNvPr id="4" name="Rectangle 3">
            <a:extLst>
              <a:ext uri="{FF2B5EF4-FFF2-40B4-BE49-F238E27FC236}">
                <a16:creationId xmlns:a16="http://schemas.microsoft.com/office/drawing/2014/main" id="{423F1CE8-6643-4911-9EE8-41F8B0BE2694}"/>
              </a:ext>
            </a:extLst>
          </p:cNvPr>
          <p:cNvSpPr/>
          <p:nvPr/>
        </p:nvSpPr>
        <p:spPr>
          <a:xfrm>
            <a:off x="3219450" y="2438400"/>
            <a:ext cx="5895674" cy="440531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 name="Arrow: Down 4">
            <a:extLst>
              <a:ext uri="{FF2B5EF4-FFF2-40B4-BE49-F238E27FC236}">
                <a16:creationId xmlns:a16="http://schemas.microsoft.com/office/drawing/2014/main" id="{0D34B89B-F4C1-4473-B4C6-CB22829EDEB0}"/>
              </a:ext>
            </a:extLst>
          </p:cNvPr>
          <p:cNvSpPr/>
          <p:nvPr/>
        </p:nvSpPr>
        <p:spPr>
          <a:xfrm rot="2322737">
            <a:off x="6380168" y="1908203"/>
            <a:ext cx="496523"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C3E7D6D-785B-56BC-087C-21CD5ED86ADA}"/>
              </a:ext>
            </a:extLst>
          </p:cNvPr>
          <p:cNvSpPr txBox="1"/>
          <p:nvPr/>
        </p:nvSpPr>
        <p:spPr>
          <a:xfrm>
            <a:off x="6477000" y="35628"/>
            <a:ext cx="2368867" cy="369332"/>
          </a:xfrm>
          <a:prstGeom prst="rect">
            <a:avLst/>
          </a:prstGeom>
          <a:noFill/>
        </p:spPr>
        <p:txBody>
          <a:bodyPr wrap="square" rtlCol="0">
            <a:spAutoFit/>
          </a:bodyPr>
          <a:lstStyle/>
          <a:p>
            <a:r>
              <a:rPr lang="en-US" b="1" dirty="0"/>
              <a:t>Original Description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F5C1E68-CB2B-46C1-89F8-E5F4F4A65B7F}"/>
              </a:ext>
            </a:extLst>
          </p:cNvPr>
          <p:cNvPicPr>
            <a:picLocks noChangeAspect="1"/>
          </p:cNvPicPr>
          <p:nvPr/>
        </p:nvPicPr>
        <p:blipFill rotWithShape="1">
          <a:blip r:embed="rId3"/>
          <a:srcRect l="41319" t="30823" r="42500" b="38814"/>
          <a:stretch/>
        </p:blipFill>
        <p:spPr>
          <a:xfrm>
            <a:off x="533400" y="2362200"/>
            <a:ext cx="2180442" cy="2133600"/>
          </a:xfrm>
          <a:prstGeom prst="rect">
            <a:avLst/>
          </a:prstGeom>
        </p:spPr>
      </p:pic>
      <p:sp>
        <p:nvSpPr>
          <p:cNvPr id="2" name="Title 1"/>
          <p:cNvSpPr>
            <a:spLocks noGrp="1"/>
          </p:cNvSpPr>
          <p:nvPr>
            <p:ph type="title"/>
          </p:nvPr>
        </p:nvSpPr>
        <p:spPr/>
        <p:txBody>
          <a:bodyPr/>
          <a:lstStyle/>
          <a:p>
            <a:r>
              <a:rPr lang="en-US" dirty="0"/>
              <a:t>Example of weighted A* search</a:t>
            </a:r>
          </a:p>
        </p:txBody>
      </p:sp>
      <mc:AlternateContent xmlns:mc="http://schemas.openxmlformats.org/markup-compatibility/2006" xmlns:a14="http://schemas.microsoft.com/office/drawing/2010/main">
        <mc:Choice Requires="a14">
          <p:sp>
            <p:nvSpPr>
              <p:cNvPr id="5" name="TextBox 4"/>
              <p:cNvSpPr txBox="1"/>
              <p:nvPr/>
            </p:nvSpPr>
            <p:spPr>
              <a:xfrm>
                <a:off x="5844636" y="5155135"/>
                <a:ext cx="2763962" cy="584840"/>
              </a:xfrm>
              <a:prstGeom prst="rect">
                <a:avLst/>
              </a:prstGeom>
              <a:noFill/>
            </p:spPr>
            <p:txBody>
              <a:bodyPr wrap="none" rtlCol="0">
                <a:spAutoFit/>
              </a:bodyPr>
              <a:lstStyle/>
              <a:p>
                <a:pPr algn="ctr"/>
                <a:r>
                  <a:rPr lang="en-US" sz="1600" b="0" dirty="0"/>
                  <a:t>Weighted A* Search</a:t>
                </a:r>
              </a:p>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)+5 </m:t>
                      </m:r>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h</m:t>
                          </m:r>
                        </m:e>
                        <m:sub>
                          <m:r>
                            <a:rPr lang="en-US" sz="1600" b="0" i="1" dirty="0" smtClean="0">
                              <a:latin typeface="Cambria Math" panose="02040503050406030204" pitchFamily="18" charset="0"/>
                            </a:rPr>
                            <m:t>𝐸𝑢𝑐𝑙</m:t>
                          </m:r>
                        </m:sub>
                      </m:sSub>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m:t>
                      </m:r>
                    </m:oMath>
                  </m:oMathPara>
                </a14:m>
                <a:br>
                  <a:rPr lang="en-US" sz="1600" dirty="0"/>
                </a:br>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5844636" y="5155135"/>
                <a:ext cx="2763962" cy="584840"/>
              </a:xfrm>
              <a:prstGeom prst="rect">
                <a:avLst/>
              </a:prstGeom>
              <a:blipFill>
                <a:blip r:embed="rId4"/>
                <a:stretch>
                  <a:fillRect t="-3125" b="-5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136850" y="5155168"/>
                <a:ext cx="2357247" cy="584775"/>
              </a:xfrm>
              <a:prstGeom prst="rect">
                <a:avLst/>
              </a:prstGeom>
              <a:noFill/>
            </p:spPr>
            <p:txBody>
              <a:bodyPr wrap="none" rtlCol="0">
                <a:spAutoFit/>
              </a:bodyPr>
              <a:lstStyle/>
              <a:p>
                <a:pPr algn="ctr"/>
                <a:r>
                  <a:rPr lang="en-US" sz="1600" dirty="0"/>
                  <a:t>Exact A* Search</a:t>
                </a:r>
                <a:br>
                  <a:rPr lang="en-US" sz="1600" dirty="0"/>
                </a:b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m:t>
                      </m:r>
                      <m:r>
                        <a:rPr lang="en-US" sz="1600" i="1" dirty="0">
                          <a:latin typeface="Cambria Math" panose="02040503050406030204" pitchFamily="18" charset="0"/>
                        </a:rPr>
                        <m:t> </m:t>
                      </m:r>
                      <m:r>
                        <a:rPr lang="en-US" sz="1600" i="1" dirty="0">
                          <a:latin typeface="Cambria Math" panose="02040503050406030204" pitchFamily="18" charset="0"/>
                        </a:rPr>
                        <m:t>𝑔</m:t>
                      </m:r>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sSub>
                        <m:sSubPr>
                          <m:ctrlPr>
                            <a:rPr lang="en-US" sz="1600" i="1" dirty="0" smtClean="0">
                              <a:latin typeface="Cambria Math" panose="02040503050406030204" pitchFamily="18" charset="0"/>
                            </a:rPr>
                          </m:ctrlPr>
                        </m:sSubPr>
                        <m:e>
                          <m:r>
                            <a:rPr lang="en-US" sz="1600" i="1" dirty="0">
                              <a:latin typeface="Cambria Math" panose="02040503050406030204" pitchFamily="18" charset="0"/>
                            </a:rPr>
                            <m:t>h</m:t>
                          </m:r>
                        </m:e>
                        <m:sub>
                          <m:r>
                            <a:rPr lang="en-US" sz="1600" i="1" dirty="0">
                              <a:latin typeface="Cambria Math" panose="02040503050406030204" pitchFamily="18" charset="0"/>
                            </a:rPr>
                            <m:t>𝐸𝑢𝑐𝑙</m:t>
                          </m:r>
                        </m:sub>
                      </m:sSub>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oMath>
                  </m:oMathPara>
                </a14:m>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3136850" y="5155168"/>
                <a:ext cx="2357247" cy="584775"/>
              </a:xfrm>
              <a:prstGeom prst="rect">
                <a:avLst/>
              </a:prstGeom>
              <a:blipFill>
                <a:blip r:embed="rId5"/>
                <a:stretch>
                  <a:fillRect t="-3125" b="-5208"/>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9F3E892-74D9-4885-9A4C-324BD8ACA047}"/>
              </a:ext>
            </a:extLst>
          </p:cNvPr>
          <p:cNvPicPr>
            <a:picLocks noChangeAspect="1"/>
          </p:cNvPicPr>
          <p:nvPr/>
        </p:nvPicPr>
        <p:blipFill rotWithShape="1">
          <a:blip r:embed="rId6"/>
          <a:srcRect l="41667" t="36384" r="42500" b="31974"/>
          <a:stretch/>
        </p:blipFill>
        <p:spPr>
          <a:xfrm>
            <a:off x="6191645" y="2319802"/>
            <a:ext cx="2180442" cy="2272251"/>
          </a:xfrm>
          <a:prstGeom prst="rect">
            <a:avLst/>
          </a:prstGeom>
        </p:spPr>
      </p:pic>
      <p:sp>
        <p:nvSpPr>
          <p:cNvPr id="4" name="Rectangle 3">
            <a:extLst>
              <a:ext uri="{FF2B5EF4-FFF2-40B4-BE49-F238E27FC236}">
                <a16:creationId xmlns:a16="http://schemas.microsoft.com/office/drawing/2014/main" id="{B225429A-0E81-4495-9878-809F8C7FF276}"/>
              </a:ext>
            </a:extLst>
          </p:cNvPr>
          <p:cNvSpPr/>
          <p:nvPr/>
        </p:nvSpPr>
        <p:spPr>
          <a:xfrm>
            <a:off x="2968272" y="6308208"/>
            <a:ext cx="3311420" cy="369332"/>
          </a:xfrm>
          <a:prstGeom prst="rect">
            <a:avLst/>
          </a:prstGeom>
        </p:spPr>
        <p:txBody>
          <a:bodyPr wrap="none">
            <a:spAutoFit/>
          </a:bodyPr>
          <a:lstStyle/>
          <a:p>
            <a:pPr algn="ctr"/>
            <a:r>
              <a:rPr lang="en-US" dirty="0"/>
              <a:t>Source and Animation: </a:t>
            </a:r>
            <a:r>
              <a:rPr lang="en-US" dirty="0">
                <a:hlinkClick r:id="rId7"/>
              </a:rPr>
              <a:t>Wikipedia</a:t>
            </a:r>
            <a:endParaRPr lang="en-US" dirty="0"/>
          </a:p>
        </p:txBody>
      </p:sp>
      <p:cxnSp>
        <p:nvCxnSpPr>
          <p:cNvPr id="10" name="Straight Arrow Connector 9">
            <a:extLst>
              <a:ext uri="{FF2B5EF4-FFF2-40B4-BE49-F238E27FC236}">
                <a16:creationId xmlns:a16="http://schemas.microsoft.com/office/drawing/2014/main" id="{1434C36E-86E8-4F37-BC9B-8ED5D7824CBD}"/>
              </a:ext>
            </a:extLst>
          </p:cNvPr>
          <p:cNvCxnSpPr/>
          <p:nvPr/>
        </p:nvCxnSpPr>
        <p:spPr>
          <a:xfrm flipV="1">
            <a:off x="704850" y="2590800"/>
            <a:ext cx="1733550" cy="1752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29FCAAAB-3996-4816-87FB-4EED6F717091}"/>
                  </a:ext>
                </a:extLst>
              </p:cNvPr>
              <p:cNvSpPr txBox="1"/>
              <p:nvPr/>
            </p:nvSpPr>
            <p:spPr>
              <a:xfrm>
                <a:off x="304800" y="5155168"/>
                <a:ext cx="2481512" cy="584775"/>
              </a:xfrm>
              <a:prstGeom prst="rect">
                <a:avLst/>
              </a:prstGeom>
              <a:noFill/>
            </p:spPr>
            <p:txBody>
              <a:bodyPr wrap="none" rtlCol="0">
                <a:spAutoFit/>
              </a:bodyPr>
              <a:lstStyle/>
              <a:p>
                <a:pPr algn="ctr"/>
                <a:r>
                  <a:rPr lang="en-US" sz="1600" dirty="0"/>
                  <a:t>Breadth-first Search (BFS)</a:t>
                </a:r>
              </a:p>
              <a:p>
                <a:pPr algn="ctr"/>
                <a14:m>
                  <m:oMath xmlns:m="http://schemas.openxmlformats.org/officeDocument/2006/math">
                    <m:r>
                      <a:rPr lang="en-US" sz="1600" i="1" dirty="0" smtClean="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 </m:t>
                    </m:r>
                  </m:oMath>
                </a14:m>
                <a:r>
                  <a:rPr lang="en-US" sz="1600" dirty="0"/>
                  <a:t># actions to reach n</a:t>
                </a:r>
              </a:p>
            </p:txBody>
          </p:sp>
        </mc:Choice>
        <mc:Fallback>
          <p:sp>
            <p:nvSpPr>
              <p:cNvPr id="12" name="TextBox 11">
                <a:extLst>
                  <a:ext uri="{FF2B5EF4-FFF2-40B4-BE49-F238E27FC236}">
                    <a16:creationId xmlns:a16="http://schemas.microsoft.com/office/drawing/2014/main" id="{29FCAAAB-3996-4816-87FB-4EED6F717091}"/>
                  </a:ext>
                </a:extLst>
              </p:cNvPr>
              <p:cNvSpPr txBox="1">
                <a:spLocks noRot="1" noChangeAspect="1" noMove="1" noResize="1" noEditPoints="1" noAdjustHandles="1" noChangeArrowheads="1" noChangeShapeType="1" noTextEdit="1"/>
              </p:cNvSpPr>
              <p:nvPr/>
            </p:nvSpPr>
            <p:spPr>
              <a:xfrm>
                <a:off x="304800" y="5155168"/>
                <a:ext cx="2481512" cy="584775"/>
              </a:xfrm>
              <a:prstGeom prst="rect">
                <a:avLst/>
              </a:prstGeom>
              <a:blipFill>
                <a:blip r:embed="rId8"/>
                <a:stretch>
                  <a:fillRect t="-3125" r="-983" b="-125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B6D8434-1CF8-357A-E149-1CD595BB8A1C}"/>
              </a:ext>
            </a:extLst>
          </p:cNvPr>
          <p:cNvPicPr>
            <a:picLocks noChangeAspect="1"/>
          </p:cNvPicPr>
          <p:nvPr/>
        </p:nvPicPr>
        <p:blipFill rotWithShape="1">
          <a:blip r:embed="rId9"/>
          <a:srcRect l="44557" t="41166" r="44555" b="37975"/>
          <a:stretch/>
        </p:blipFill>
        <p:spPr>
          <a:xfrm>
            <a:off x="3505200" y="2315358"/>
            <a:ext cx="2180442" cy="2180442"/>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Memory-bounded search</a:t>
            </a:r>
          </a:p>
        </p:txBody>
      </p:sp>
      <p:sp>
        <p:nvSpPr>
          <p:cNvPr id="3" name="Content Placeholder 2"/>
          <p:cNvSpPr>
            <a:spLocks noGrp="1"/>
          </p:cNvSpPr>
          <p:nvPr>
            <p:ph idx="1"/>
          </p:nvPr>
        </p:nvSpPr>
        <p:spPr/>
        <p:txBody>
          <a:bodyPr>
            <a:normAutofit fontScale="77500" lnSpcReduction="20000"/>
          </a:bodyPr>
          <a:lstStyle/>
          <a:p>
            <a:pPr>
              <a:lnSpc>
                <a:spcPct val="120000"/>
              </a:lnSpc>
            </a:pPr>
            <a:r>
              <a:rPr lang="en-US" sz="2800" dirty="0"/>
              <a:t>The memory usage of A* (search tree and frontier) can still be exorbitant. </a:t>
            </a:r>
          </a:p>
          <a:p>
            <a:pPr>
              <a:lnSpc>
                <a:spcPct val="120000"/>
              </a:lnSpc>
            </a:pPr>
            <a:r>
              <a:rPr lang="en-US" sz="2800" dirty="0"/>
              <a:t>How can we make A* more memory-efficient while maintaining completeness and optimality?</a:t>
            </a:r>
          </a:p>
          <a:p>
            <a:pPr lvl="1">
              <a:lnSpc>
                <a:spcPct val="120000"/>
              </a:lnSpc>
            </a:pPr>
            <a:r>
              <a:rPr lang="en-US" sz="2500" dirty="0"/>
              <a:t>Iterative deepening A* search.</a:t>
            </a:r>
          </a:p>
          <a:p>
            <a:pPr lvl="1">
              <a:lnSpc>
                <a:spcPct val="120000"/>
              </a:lnSpc>
            </a:pPr>
            <a:r>
              <a:rPr lang="en-US" sz="2500" dirty="0"/>
              <a:t>Recursive best-first search, SMA*: Forget some subtrees but remember the best f-value in these subtrees and regenerate them later if necessary.</a:t>
            </a:r>
          </a:p>
          <a:p>
            <a:pPr>
              <a:lnSpc>
                <a:spcPct val="120000"/>
              </a:lnSpc>
            </a:pPr>
            <a:endParaRPr lang="en-US" sz="2800" dirty="0"/>
          </a:p>
          <a:p>
            <a:pPr>
              <a:lnSpc>
                <a:spcPct val="120000"/>
              </a:lnSpc>
            </a:pPr>
            <a:r>
              <a:rPr lang="en-US" sz="2800" b="1" dirty="0"/>
              <a:t>Problems</a:t>
            </a:r>
            <a:r>
              <a:rPr lang="en-US" sz="2800" dirty="0"/>
              <a:t>: memory-bounded strategies can be complicated to implement and suffer from “memory thrashing” (regenerating forgotten nodes like IDS).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as Best-first Search</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0E34E8AE-CDF7-4C36-9458-8A8DAF645078}"/>
                  </a:ext>
                </a:extLst>
              </p:cNvPr>
              <p:cNvSpPr>
                <a:spLocks noGrp="1"/>
              </p:cNvSpPr>
              <p:nvPr>
                <p:ph idx="1"/>
              </p:nvPr>
            </p:nvSpPr>
            <p:spPr>
              <a:xfrm>
                <a:off x="628650" y="1524000"/>
                <a:ext cx="7886700" cy="4652963"/>
              </a:xfrm>
            </p:spPr>
            <p:txBody>
              <a:bodyPr>
                <a:normAutofit fontScale="92500" lnSpcReduction="10000"/>
              </a:bodyPr>
              <a:lstStyle/>
              <a:p>
                <a:r>
                  <a:rPr lang="en-US" sz="2000" dirty="0"/>
                  <a:t>All discussed search strategies can be implemented using Best-first search.</a:t>
                </a:r>
              </a:p>
              <a:p>
                <a:r>
                  <a:rPr lang="en-US" sz="2000" dirty="0"/>
                  <a:t>Best-first search expands always the </a:t>
                </a:r>
                <a:r>
                  <a:rPr lang="en-US" sz="2000" b="1" dirty="0"/>
                  <a:t>node with the minimum value of an evaluation function </a:t>
                </a:r>
                <a14:m>
                  <m:oMath xmlns:m="http://schemas.openxmlformats.org/officeDocument/2006/math">
                    <m:r>
                      <a:rPr lang="en-US" sz="2000" b="1" i="1" dirty="0" smtClean="0">
                        <a:latin typeface="Cambria Math" panose="02040503050406030204" pitchFamily="18" charset="0"/>
                      </a:rPr>
                      <m:t>𝒇</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oMath>
                </a14:m>
                <a:r>
                  <a:rPr lang="en-US" sz="2000" b="1" dirty="0"/>
                  <a:t>.</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b="1" dirty="0"/>
                  <a:t>Note: </a:t>
                </a:r>
                <a:r>
                  <a:rPr lang="en-US" sz="2000" dirty="0"/>
                  <a:t>DFS/IDS is typically implemented differently to achieve the lower space complexity.</a:t>
                </a:r>
              </a:p>
              <a:p>
                <a:endParaRPr lang="en-US" sz="2000" dirty="0"/>
              </a:p>
              <a:p>
                <a:endParaRPr lang="en-US" sz="2000" dirty="0"/>
              </a:p>
              <a:p>
                <a:endParaRPr lang="en-US" sz="2000" dirty="0"/>
              </a:p>
            </p:txBody>
          </p:sp>
        </mc:Choice>
        <mc:Fallback xmlns="">
          <p:sp>
            <p:nvSpPr>
              <p:cNvPr id="6" name="Content Placeholder 5">
                <a:extLst>
                  <a:ext uri="{FF2B5EF4-FFF2-40B4-BE49-F238E27FC236}">
                    <a16:creationId xmlns:a16="http://schemas.microsoft.com/office/drawing/2014/main" id="{0E34E8AE-CDF7-4C36-9458-8A8DAF645078}"/>
                  </a:ext>
                </a:extLst>
              </p:cNvPr>
              <p:cNvSpPr>
                <a:spLocks noGrp="1" noRot="1" noChangeAspect="1" noMove="1" noResize="1" noEditPoints="1" noAdjustHandles="1" noChangeArrowheads="1" noChangeShapeType="1" noTextEdit="1"/>
              </p:cNvSpPr>
              <p:nvPr>
                <p:ph idx="1"/>
              </p:nvPr>
            </p:nvSpPr>
            <p:spPr>
              <a:xfrm>
                <a:off x="628650" y="1524000"/>
                <a:ext cx="7886700" cy="4652963"/>
              </a:xfrm>
              <a:blipFill>
                <a:blip r:embed="rId3"/>
                <a:stretch>
                  <a:fillRect l="-541" t="-170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1049358226"/>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70840">
                    <a:tc>
                      <a:txBody>
                        <a:bodyPr/>
                        <a:lstStyle/>
                        <a:p>
                          <a:pPr algn="l"/>
                          <a:r>
                            <a:rPr lang="en-US" sz="2000" b="1" dirty="0"/>
                            <a:t>Search Strategy</a:t>
                          </a:r>
                        </a:p>
                      </a:txBody>
                      <a:tcPr/>
                    </a:tc>
                    <a:tc>
                      <a:txBody>
                        <a:bodyPr/>
                        <a:lstStyle/>
                        <a:p>
                          <a:pPr algn="ctr"/>
                          <a:r>
                            <a:rPr lang="en-US" sz="2000" dirty="0"/>
                            <a:t>Evaluation function </a:t>
                          </a:r>
                          <a14:m>
                            <m:oMath xmlns:m="http://schemas.openxmlformats.org/officeDocument/2006/math">
                              <m:r>
                                <a:rPr lang="en-US" sz="2000" b="1" i="1" smtClean="0">
                                  <a:latin typeface="Cambria Math" panose="02040503050406030204" pitchFamily="18" charset="0"/>
                                </a:rPr>
                                <m:t>𝒇</m:t>
                              </m:r>
                              <m:r>
                                <a:rPr lang="en-US" sz="2000" b="1" i="1" smtClean="0">
                                  <a:latin typeface="Cambria Math" panose="02040503050406030204" pitchFamily="18" charset="0"/>
                                </a:rPr>
                                <m:t>(</m:t>
                              </m:r>
                              <m:r>
                                <a:rPr lang="en-US" sz="2000" b="1" i="1" smtClean="0">
                                  <a:latin typeface="Cambria Math" panose="02040503050406030204" pitchFamily="18" charset="0"/>
                                </a:rPr>
                                <m:t>𝒏</m:t>
                              </m:r>
                              <m:r>
                                <a:rPr lang="en-US" sz="2000" b="1" i="1" smtClean="0">
                                  <a:latin typeface="Cambria Math" panose="02040503050406030204" pitchFamily="18" charset="0"/>
                                </a:rPr>
                                <m:t>)</m:t>
                              </m:r>
                            </m:oMath>
                          </a14:m>
                          <a:endParaRPr lang="en-US" sz="2000" dirty="0"/>
                        </a:p>
                      </a:txBody>
                      <a:tcPr/>
                    </a:tc>
                    <a:extLst>
                      <a:ext uri="{0D108BD9-81ED-4DB2-BD59-A6C34878D82A}">
                        <a16:rowId xmlns:a16="http://schemas.microsoft.com/office/drawing/2014/main" val="32724796"/>
                      </a:ext>
                    </a:extLst>
                  </a:tr>
                  <a:tr h="370840">
                    <a:tc>
                      <a:txBody>
                        <a:bodyPr/>
                        <a:lstStyle/>
                        <a:p>
                          <a:r>
                            <a:rPr lang="en-US" sz="2000" b="1" dirty="0"/>
                            <a:t>BFS (Breadth-first search)</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(=uniform path cost)</a:t>
                          </a:r>
                        </a:p>
                      </a:txBody>
                      <a:tcPr/>
                    </a:tc>
                    <a:extLst>
                      <a:ext uri="{0D108BD9-81ED-4DB2-BD59-A6C34878D82A}">
                        <a16:rowId xmlns:a16="http://schemas.microsoft.com/office/drawing/2014/main" val="1409969715"/>
                      </a:ext>
                    </a:extLst>
                  </a:tr>
                  <a:tr h="370840">
                    <a:tc>
                      <a:txBody>
                        <a:bodyPr/>
                        <a:lstStyle/>
                        <a:p>
                          <a:r>
                            <a:rPr lang="en-US" sz="2000" b="1" dirty="0"/>
                            <a:t>Uniform-cost Search</a:t>
                          </a:r>
                        </a:p>
                      </a:txBody>
                      <a:tcPr/>
                    </a:tc>
                    <a:tc>
                      <a:txBody>
                        <a:bodyPr/>
                        <a:lstStyle/>
                        <a:p>
                          <a:pPr algn="ct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(=path cost)</a:t>
                          </a:r>
                        </a:p>
                      </a:txBody>
                      <a:tcPr/>
                    </a:tc>
                    <a:extLst>
                      <a:ext uri="{0D108BD9-81ED-4DB2-BD59-A6C34878D82A}">
                        <a16:rowId xmlns:a16="http://schemas.microsoft.com/office/drawing/2014/main" val="3724469291"/>
                      </a:ext>
                    </a:extLst>
                  </a:tr>
                  <a:tr h="370840">
                    <a:tc>
                      <a:txBody>
                        <a:bodyPr/>
                        <a:lstStyle/>
                        <a:p>
                          <a:r>
                            <a:rPr lang="en-US" sz="2000" b="1" dirty="0"/>
                            <a:t>DFS/IDS (see note below)</a:t>
                          </a:r>
                        </a:p>
                      </a:txBody>
                      <a:tcPr/>
                    </a:tc>
                    <a:tc>
                      <a:txBody>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255110076"/>
                      </a:ext>
                    </a:extLst>
                  </a:tr>
                  <a:tr h="370840">
                    <a:tc>
                      <a:txBody>
                        <a:bodyPr/>
                        <a:lstStyle/>
                        <a:p>
                          <a:r>
                            <a:rPr lang="en-US" sz="2000" b="1" dirty="0"/>
                            <a:t>Greedy Best-first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56244319"/>
                      </a:ext>
                    </a:extLst>
                  </a:tr>
                  <a:tr h="370840">
                    <a:tc>
                      <a:txBody>
                        <a:bodyPr/>
                        <a:lstStyle/>
                        <a:p>
                          <a:r>
                            <a:rPr lang="en-US" sz="2000" b="1" dirty="0"/>
                            <a:t>(weighted) A*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85196568"/>
                      </a:ext>
                    </a:extLst>
                  </a:tr>
                </a:tbl>
              </a:graphicData>
            </a:graphic>
          </p:graphicFrame>
        </mc:Choice>
        <mc:Fallback>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1049358226"/>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96240">
                    <a:tc>
                      <a:txBody>
                        <a:bodyPr/>
                        <a:lstStyle/>
                        <a:p>
                          <a:pPr algn="l"/>
                          <a:r>
                            <a:rPr lang="en-US" sz="2000" b="1" dirty="0"/>
                            <a:t>Search Strategy</a:t>
                          </a:r>
                        </a:p>
                      </a:txBody>
                      <a:tcPr/>
                    </a:tc>
                    <a:tc>
                      <a:txBody>
                        <a:bodyPr/>
                        <a:lstStyle/>
                        <a:p>
                          <a:endParaRPr lang="en-US"/>
                        </a:p>
                      </a:txBody>
                      <a:tcPr>
                        <a:blipFill>
                          <a:blip r:embed="rId4"/>
                          <a:stretch>
                            <a:fillRect l="-120697" t="-7692" r="-820" b="-527692"/>
                          </a:stretch>
                        </a:blipFill>
                      </a:tcPr>
                    </a:tc>
                    <a:extLst>
                      <a:ext uri="{0D108BD9-81ED-4DB2-BD59-A6C34878D82A}">
                        <a16:rowId xmlns:a16="http://schemas.microsoft.com/office/drawing/2014/main" val="32724796"/>
                      </a:ext>
                    </a:extLst>
                  </a:tr>
                  <a:tr h="396240">
                    <a:tc>
                      <a:txBody>
                        <a:bodyPr/>
                        <a:lstStyle/>
                        <a:p>
                          <a:r>
                            <a:rPr lang="en-US" sz="2000" b="1" dirty="0"/>
                            <a:t>BFS (Breadth-first search)</a:t>
                          </a:r>
                        </a:p>
                      </a:txBody>
                      <a:tcPr/>
                    </a:tc>
                    <a:tc>
                      <a:txBody>
                        <a:bodyPr/>
                        <a:lstStyle/>
                        <a:p>
                          <a:endParaRPr lang="en-US"/>
                        </a:p>
                      </a:txBody>
                      <a:tcPr>
                        <a:blipFill>
                          <a:blip r:embed="rId4"/>
                          <a:stretch>
                            <a:fillRect l="-120697" t="-107692" r="-820" b="-427692"/>
                          </a:stretch>
                        </a:blipFill>
                      </a:tcPr>
                    </a:tc>
                    <a:extLst>
                      <a:ext uri="{0D108BD9-81ED-4DB2-BD59-A6C34878D82A}">
                        <a16:rowId xmlns:a16="http://schemas.microsoft.com/office/drawing/2014/main" val="1409969715"/>
                      </a:ext>
                    </a:extLst>
                  </a:tr>
                  <a:tr h="396240">
                    <a:tc>
                      <a:txBody>
                        <a:bodyPr/>
                        <a:lstStyle/>
                        <a:p>
                          <a:r>
                            <a:rPr lang="en-US" sz="2000" b="1" dirty="0"/>
                            <a:t>Uniform-cost Search</a:t>
                          </a:r>
                        </a:p>
                      </a:txBody>
                      <a:tcPr/>
                    </a:tc>
                    <a:tc>
                      <a:txBody>
                        <a:bodyPr/>
                        <a:lstStyle/>
                        <a:p>
                          <a:endParaRPr lang="en-US"/>
                        </a:p>
                      </a:txBody>
                      <a:tcPr>
                        <a:blipFill>
                          <a:blip r:embed="rId4"/>
                          <a:stretch>
                            <a:fillRect l="-120697" t="-204545" r="-820" b="-321212"/>
                          </a:stretch>
                        </a:blipFill>
                      </a:tcPr>
                    </a:tc>
                    <a:extLst>
                      <a:ext uri="{0D108BD9-81ED-4DB2-BD59-A6C34878D82A}">
                        <a16:rowId xmlns:a16="http://schemas.microsoft.com/office/drawing/2014/main" val="3724469291"/>
                      </a:ext>
                    </a:extLst>
                  </a:tr>
                  <a:tr h="396240">
                    <a:tc>
                      <a:txBody>
                        <a:bodyPr/>
                        <a:lstStyle/>
                        <a:p>
                          <a:r>
                            <a:rPr lang="en-US" sz="2000" b="1" dirty="0"/>
                            <a:t>DFS/IDS (see note below)</a:t>
                          </a:r>
                        </a:p>
                      </a:txBody>
                      <a:tcPr/>
                    </a:tc>
                    <a:tc>
                      <a:txBody>
                        <a:bodyPr/>
                        <a:lstStyle/>
                        <a:p>
                          <a:endParaRPr lang="en-US"/>
                        </a:p>
                      </a:txBody>
                      <a:tcPr>
                        <a:blipFill>
                          <a:blip r:embed="rId4"/>
                          <a:stretch>
                            <a:fillRect l="-120697" t="-309231" r="-820" b="-226154"/>
                          </a:stretch>
                        </a:blipFill>
                      </a:tcPr>
                    </a:tc>
                    <a:extLst>
                      <a:ext uri="{0D108BD9-81ED-4DB2-BD59-A6C34878D82A}">
                        <a16:rowId xmlns:a16="http://schemas.microsoft.com/office/drawing/2014/main" val="1255110076"/>
                      </a:ext>
                    </a:extLst>
                  </a:tr>
                  <a:tr h="396240">
                    <a:tc>
                      <a:txBody>
                        <a:bodyPr/>
                        <a:lstStyle/>
                        <a:p>
                          <a:r>
                            <a:rPr lang="en-US" sz="2000" b="1" dirty="0"/>
                            <a:t>Greedy Best-first Search</a:t>
                          </a:r>
                        </a:p>
                      </a:txBody>
                      <a:tcPr/>
                    </a:tc>
                    <a:tc>
                      <a:txBody>
                        <a:bodyPr/>
                        <a:lstStyle/>
                        <a:p>
                          <a:endParaRPr lang="en-US"/>
                        </a:p>
                      </a:txBody>
                      <a:tcPr>
                        <a:blipFill>
                          <a:blip r:embed="rId4"/>
                          <a:stretch>
                            <a:fillRect l="-120697" t="-409231" r="-820" b="-126154"/>
                          </a:stretch>
                        </a:blipFill>
                      </a:tcPr>
                    </a:tc>
                    <a:extLst>
                      <a:ext uri="{0D108BD9-81ED-4DB2-BD59-A6C34878D82A}">
                        <a16:rowId xmlns:a16="http://schemas.microsoft.com/office/drawing/2014/main" val="3556244319"/>
                      </a:ext>
                    </a:extLst>
                  </a:tr>
                  <a:tr h="396240">
                    <a:tc>
                      <a:txBody>
                        <a:bodyPr/>
                        <a:lstStyle/>
                        <a:p>
                          <a:r>
                            <a:rPr lang="en-US" sz="2000" b="1" dirty="0"/>
                            <a:t>(weighted) A* Search</a:t>
                          </a:r>
                        </a:p>
                      </a:txBody>
                      <a:tcPr/>
                    </a:tc>
                    <a:tc>
                      <a:txBody>
                        <a:bodyPr/>
                        <a:lstStyle/>
                        <a:p>
                          <a:endParaRPr lang="en-US"/>
                        </a:p>
                      </a:txBody>
                      <a:tcPr>
                        <a:blipFill>
                          <a:blip r:embed="rId4"/>
                          <a:stretch>
                            <a:fillRect l="-120697" t="-509231" r="-820" b="-26154"/>
                          </a:stretch>
                        </a:blipFill>
                      </a:tcPr>
                    </a:tc>
                    <a:extLst>
                      <a:ext uri="{0D108BD9-81ED-4DB2-BD59-A6C34878D82A}">
                        <a16:rowId xmlns:a16="http://schemas.microsoft.com/office/drawing/2014/main" val="3585196568"/>
                      </a:ext>
                    </a:extLst>
                  </a:tr>
                </a:tbl>
              </a:graphicData>
            </a:graphic>
          </p:graphicFrame>
        </mc:Fallback>
      </mc:AlternateContent>
    </p:spTree>
    <p:extLst>
      <p:ext uri="{BB962C8B-B14F-4D97-AF65-F5344CB8AC3E}">
        <p14:creationId xmlns:p14="http://schemas.microsoft.com/office/powerpoint/2010/main" val="13118008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Uninformed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510077717"/>
              </p:ext>
            </p:extLst>
          </p:nvPr>
        </p:nvGraphicFramePr>
        <p:xfrm>
          <a:off x="228600" y="1219201"/>
          <a:ext cx="8686800" cy="3889473"/>
        </p:xfrm>
        <a:graphic>
          <a:graphicData uri="http://schemas.openxmlformats.org/drawingml/2006/table">
            <a:tbl>
              <a:tblPr firstRow="1" bandRow="1">
                <a:tableStyleId>{5C22544A-7EE6-4342-B048-85BDC9FD1C3A}</a:tableStyleId>
              </a:tblPr>
              <a:tblGrid>
                <a:gridCol w="1737360">
                  <a:extLst>
                    <a:ext uri="{9D8B030D-6E8A-4147-A177-3AD203B41FA5}">
                      <a16:colId xmlns:a16="http://schemas.microsoft.com/office/drawing/2014/main" val="20000"/>
                    </a:ext>
                  </a:extLst>
                </a:gridCol>
                <a:gridCol w="173736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gridCol w="1737360">
                  <a:extLst>
                    <a:ext uri="{9D8B030D-6E8A-4147-A177-3AD203B41FA5}">
                      <a16:colId xmlns:a16="http://schemas.microsoft.com/office/drawing/2014/main" val="20003"/>
                    </a:ext>
                  </a:extLst>
                </a:gridCol>
                <a:gridCol w="173736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b="1" dirty="0"/>
                        <a:t>BFS (Breadth-first search)</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dirty="0"/>
                    </a:p>
                  </a:txBody>
                  <a:tcPr anchor="ctr"/>
                </a:tc>
                <a:extLst>
                  <a:ext uri="{0D108BD9-81ED-4DB2-BD59-A6C34878D82A}">
                    <a16:rowId xmlns:a16="http://schemas.microsoft.com/office/drawing/2014/main" val="10004"/>
                  </a:ext>
                </a:extLst>
              </a:tr>
            </a:tbl>
          </a:graphicData>
        </a:graphic>
      </p:graphicFrame>
      <p:sp>
        <p:nvSpPr>
          <p:cNvPr id="6" name="Rectangle 5"/>
          <p:cNvSpPr/>
          <p:nvPr/>
        </p:nvSpPr>
        <p:spPr>
          <a:xfrm>
            <a:off x="1981200" y="5505271"/>
            <a:ext cx="5128447" cy="1200329"/>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en-US" dirty="0">
                <a:latin typeface="+mn-lt"/>
              </a:rPr>
              <a:t>b:    maximum branching factor of the search tree</a:t>
            </a:r>
          </a:p>
          <a:p>
            <a:r>
              <a:rPr lang="en-US" dirty="0">
                <a:latin typeface="+mn-lt"/>
              </a:rPr>
              <a:t>d:    depth of the optimal solution</a:t>
            </a:r>
          </a:p>
          <a:p>
            <a:r>
              <a:rPr lang="en-US" dirty="0">
                <a:latin typeface="+mn-lt"/>
              </a:rPr>
              <a:t>m:   maximum length of any path in the state space</a:t>
            </a:r>
          </a:p>
          <a:p>
            <a:r>
              <a:rPr lang="en-US" dirty="0">
                <a:latin typeface="+mn-lt"/>
              </a:rPr>
              <a:t>C*:  cost of optimal solution</a:t>
            </a:r>
          </a:p>
        </p:txBody>
      </p:sp>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831068"/>
            <a:ext cx="485519" cy="369332"/>
          </a:xfrm>
          <a:prstGeom prst="rect">
            <a:avLst/>
          </a:prstGeom>
          <a:noFill/>
        </p:spPr>
        <p:txBody>
          <a:bodyPr wrap="none" rtlCol="0">
            <a:spAutoFit/>
          </a:bodyPr>
          <a:lstStyle/>
          <a:p>
            <a:pPr algn="ctr"/>
            <a:r>
              <a:rPr lang="en-US" dirty="0">
                <a:latin typeface="+mn-lt"/>
              </a:rPr>
              <a:t>Yes</a:t>
            </a:r>
          </a:p>
        </p:txBody>
      </p:sp>
      <p:sp>
        <p:nvSpPr>
          <p:cNvPr id="9" name="TextBox 8"/>
          <p:cNvSpPr txBox="1"/>
          <p:nvPr/>
        </p:nvSpPr>
        <p:spPr>
          <a:xfrm>
            <a:off x="1872758" y="3530768"/>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 checking)</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267200" y="28194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337012" y="36576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058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05865" y="2057400"/>
                <a:ext cx="813171"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890152" y="3669268"/>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890152" y="3669268"/>
                <a:ext cx="848309" cy="369332"/>
              </a:xfrm>
              <a:prstGeom prst="rect">
                <a:avLst/>
              </a:prstGeom>
              <a:blipFill>
                <a:blip r:embed="rId4"/>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05865" y="4507468"/>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05865" y="4507468"/>
                <a:ext cx="813171" cy="369332"/>
              </a:xfrm>
              <a:prstGeom prst="rect">
                <a:avLst/>
              </a:prstGeom>
              <a:blipFill>
                <a:blip r:embed="rId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6584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658465" y="2057400"/>
                <a:ext cx="813171"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586337" y="3669268"/>
                <a:ext cx="914033"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586337" y="3669268"/>
                <a:ext cx="914033" cy="369332"/>
              </a:xfrm>
              <a:prstGeom prst="rect">
                <a:avLst/>
              </a:prstGeom>
              <a:blipFill>
                <a:blip r:embed="rId7"/>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15129" y="4495800"/>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15129" y="4495800"/>
                <a:ext cx="856452"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5410200" y="2819400"/>
                <a:ext cx="35814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𝑛</m:t>
                        </m:r>
                      </m:e>
                    </m:d>
                    <m:r>
                      <a:rPr lang="en-US" i="1" dirty="0">
                        <a:latin typeface="Cambria Math" panose="02040503050406030204" pitchFamily="18" charset="0"/>
                        <a:cs typeface="Arial" pitchFamily="34" charset="0"/>
                      </a:rPr>
                      <m:t>≤</m:t>
                    </m:r>
                    <m:sSup>
                      <m:sSupPr>
                        <m:ctrlPr>
                          <a:rPr lang="en-US" b="0" i="1" dirty="0" smtClean="0">
                            <a:latin typeface="Cambria Math" panose="02040503050406030204" pitchFamily="18"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25" name="Rectangle 24"/>
              <p:cNvSpPr>
                <a:spLocks noRot="1" noChangeAspect="1" noMove="1" noResize="1" noEditPoints="1" noAdjustHandles="1" noChangeArrowheads="1" noChangeShapeType="1" noTextEdit="1"/>
              </p:cNvSpPr>
              <p:nvPr/>
            </p:nvSpPr>
            <p:spPr>
              <a:xfrm>
                <a:off x="5410200" y="2819400"/>
                <a:ext cx="3581400" cy="369332"/>
              </a:xfrm>
              <a:prstGeom prst="rect">
                <a:avLst/>
              </a:prstGeom>
              <a:blipFill>
                <a:blip r:embed="rId9"/>
                <a:stretch>
                  <a:fillRect t="-10000" b="-25000"/>
                </a:stretch>
              </a:blipFill>
            </p:spPr>
            <p:txBody>
              <a:bodyPr/>
              <a:lstStyle/>
              <a:p>
                <a:r>
                  <a:rPr lang="en-US">
                    <a:noFill/>
                  </a:rPr>
                  <a:t> </a:t>
                </a:r>
              </a:p>
            </p:txBody>
          </p:sp>
        </mc:Fallback>
      </mc:AlternateContent>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All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4135324857"/>
              </p:ext>
            </p:extLst>
          </p:nvPr>
        </p:nvGraphicFramePr>
        <p:xfrm>
          <a:off x="152400" y="1035765"/>
          <a:ext cx="8915400" cy="5517435"/>
        </p:xfrm>
        <a:graphic>
          <a:graphicData uri="http://schemas.openxmlformats.org/drawingml/2006/table">
            <a:tbl>
              <a:tblPr firstRow="1" bandRow="1">
                <a:tableStyleId>{5C22544A-7EE6-4342-B048-85BDC9FD1C3A}</a:tableStyleId>
              </a:tblPr>
              <a:tblGrid>
                <a:gridCol w="1783080">
                  <a:extLst>
                    <a:ext uri="{9D8B030D-6E8A-4147-A177-3AD203B41FA5}">
                      <a16:colId xmlns:a16="http://schemas.microsoft.com/office/drawing/2014/main" val="20000"/>
                    </a:ext>
                  </a:extLst>
                </a:gridCol>
                <a:gridCol w="1783080">
                  <a:extLst>
                    <a:ext uri="{9D8B030D-6E8A-4147-A177-3AD203B41FA5}">
                      <a16:colId xmlns:a16="http://schemas.microsoft.com/office/drawing/2014/main" val="20001"/>
                    </a:ext>
                  </a:extLst>
                </a:gridCol>
                <a:gridCol w="1783080">
                  <a:extLst>
                    <a:ext uri="{9D8B030D-6E8A-4147-A177-3AD203B41FA5}">
                      <a16:colId xmlns:a16="http://schemas.microsoft.com/office/drawing/2014/main" val="20002"/>
                    </a:ext>
                  </a:extLst>
                </a:gridCol>
                <a:gridCol w="1783080">
                  <a:extLst>
                    <a:ext uri="{9D8B030D-6E8A-4147-A177-3AD203B41FA5}">
                      <a16:colId xmlns:a16="http://schemas.microsoft.com/office/drawing/2014/main" val="20003"/>
                    </a:ext>
                  </a:extLst>
                </a:gridCol>
                <a:gridCol w="178308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 (Breadth-first search)</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dirty="0"/>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813981">
                <a:tc>
                  <a:txBody>
                    <a:bodyPr/>
                    <a:lstStyle/>
                    <a:p>
                      <a:pPr algn="ctr"/>
                      <a:r>
                        <a:rPr lang="en-US" sz="20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tc>
                  <a:txBody>
                    <a:bodyPr/>
                    <a:lstStyle/>
                    <a:p>
                      <a:endParaRPr lang="en-US"/>
                    </a:p>
                  </a:txBody>
                  <a:tcPr anchor="ctr">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813981">
                <a:tc>
                  <a:txBody>
                    <a:bodyPr/>
                    <a:lstStyle/>
                    <a:p>
                      <a:pPr algn="ctr"/>
                      <a:r>
                        <a:rPr lang="en-US" sz="2000" b="1" dirty="0"/>
                        <a:t>A* 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dirty="0"/>
                    </a:p>
                  </a:txBody>
                  <a:tcPr anchor="ctr"/>
                </a:tc>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val="10006"/>
                  </a:ext>
                </a:extLst>
              </a:tr>
            </a:tbl>
          </a:graphicData>
        </a:graphic>
      </p:graphicFrame>
      <p:sp>
        <p:nvSpPr>
          <p:cNvPr id="5" name="TextBox 4"/>
          <p:cNvSpPr txBox="1"/>
          <p:nvPr/>
        </p:nvSpPr>
        <p:spPr>
          <a:xfrm>
            <a:off x="2590800" y="1873964"/>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723832"/>
            <a:ext cx="485518" cy="369332"/>
          </a:xfrm>
          <a:prstGeom prst="rect">
            <a:avLst/>
          </a:prstGeom>
          <a:noFill/>
        </p:spPr>
        <p:txBody>
          <a:bodyPr wrap="none" rtlCol="0">
            <a:spAutoFit/>
          </a:bodyPr>
          <a:lstStyle/>
          <a:p>
            <a:pPr algn="ctr"/>
            <a:r>
              <a:rPr lang="en-US" dirty="0">
                <a:latin typeface="+mn-lt"/>
              </a:rPr>
              <a:t>Yes</a:t>
            </a:r>
          </a:p>
        </p:txBody>
      </p:sp>
      <p:sp>
        <p:nvSpPr>
          <p:cNvPr id="10" name="TextBox 9"/>
          <p:cNvSpPr txBox="1"/>
          <p:nvPr/>
        </p:nvSpPr>
        <p:spPr>
          <a:xfrm>
            <a:off x="2590800" y="4324032"/>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797764"/>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199433"/>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331009" y="2712164"/>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400821" y="3474164"/>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mc:Choice xmlns:a14="http://schemas.microsoft.com/office/drawing/2010/main" Requires="a14">
          <p:sp>
            <p:nvSpPr>
              <p:cNvPr id="16" name="Rectangle 15"/>
              <p:cNvSpPr/>
              <p:nvPr/>
            </p:nvSpPr>
            <p:spPr>
              <a:xfrm>
                <a:off x="5969674" y="1873964"/>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p:sp>
            <p:nvSpPr>
              <p:cNvPr id="16" name="Rectangle 15"/>
              <p:cNvSpPr>
                <a:spLocks noRot="1" noChangeAspect="1" noMove="1" noResize="1" noEditPoints="1" noAdjustHandles="1" noChangeArrowheads="1" noChangeShapeType="1" noTextEdit="1"/>
              </p:cNvSpPr>
              <p:nvPr/>
            </p:nvSpPr>
            <p:spPr>
              <a:xfrm>
                <a:off x="5969674" y="1873964"/>
                <a:ext cx="813171" cy="369332"/>
              </a:xfrm>
              <a:prstGeom prst="rect">
                <a:avLst/>
              </a:prstGeom>
              <a:blipFill>
                <a:blip r:embed="rId3"/>
                <a:stretch>
                  <a:fillRect b="-131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Rectangle 16"/>
              <p:cNvSpPr/>
              <p:nvPr/>
            </p:nvSpPr>
            <p:spPr>
              <a:xfrm>
                <a:off x="5474010" y="2712164"/>
                <a:ext cx="35052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p:sp>
            <p:nvSpPr>
              <p:cNvPr id="17" name="Rectangle 16"/>
              <p:cNvSpPr>
                <a:spLocks noRot="1" noChangeAspect="1" noMove="1" noResize="1" noEditPoints="1" noAdjustHandles="1" noChangeArrowheads="1" noChangeShapeType="1" noTextEdit="1"/>
              </p:cNvSpPr>
              <p:nvPr/>
            </p:nvSpPr>
            <p:spPr>
              <a:xfrm>
                <a:off x="5474010" y="2712164"/>
                <a:ext cx="3505200" cy="369332"/>
              </a:xfrm>
              <a:prstGeom prst="rect">
                <a:avLst/>
              </a:prstGeom>
              <a:blipFill>
                <a:blip r:embed="rId4"/>
                <a:stretch>
                  <a:fillRect l="-522" t="-10000"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Rectangle 17"/>
              <p:cNvSpPr/>
              <p:nvPr/>
            </p:nvSpPr>
            <p:spPr>
              <a:xfrm>
                <a:off x="5953961" y="3485832"/>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p:sp>
            <p:nvSpPr>
              <p:cNvPr id="18" name="Rectangle 17"/>
              <p:cNvSpPr>
                <a:spLocks noRot="1" noChangeAspect="1" noMove="1" noResize="1" noEditPoints="1" noAdjustHandles="1" noChangeArrowheads="1" noChangeShapeType="1" noTextEdit="1"/>
              </p:cNvSpPr>
              <p:nvPr/>
            </p:nvSpPr>
            <p:spPr>
              <a:xfrm>
                <a:off x="5953961" y="3485832"/>
                <a:ext cx="848309" cy="369332"/>
              </a:xfrm>
              <a:prstGeom prst="rect">
                <a:avLst/>
              </a:prstGeom>
              <a:blipFill>
                <a:blip r:embed="rId5"/>
                <a:stretch>
                  <a:fillRect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Rectangle 18"/>
              <p:cNvSpPr/>
              <p:nvPr/>
            </p:nvSpPr>
            <p:spPr>
              <a:xfrm>
                <a:off x="5969674" y="4324032"/>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p:sp>
            <p:nvSpPr>
              <p:cNvPr id="19" name="Rectangle 18"/>
              <p:cNvSpPr>
                <a:spLocks noRot="1" noChangeAspect="1" noMove="1" noResize="1" noEditPoints="1" noAdjustHandles="1" noChangeArrowheads="1" noChangeShapeType="1" noTextEdit="1"/>
              </p:cNvSpPr>
              <p:nvPr/>
            </p:nvSpPr>
            <p:spPr>
              <a:xfrm>
                <a:off x="5969674" y="4324032"/>
                <a:ext cx="813171" cy="369332"/>
              </a:xfrm>
              <a:prstGeom prst="rect">
                <a:avLst/>
              </a:prstGeom>
              <a:blipFill>
                <a:blip r:embed="rId6"/>
                <a:stretch>
                  <a:fillRect b="-131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Rectangle 19"/>
              <p:cNvSpPr/>
              <p:nvPr/>
            </p:nvSpPr>
            <p:spPr>
              <a:xfrm>
                <a:off x="7722274" y="1873964"/>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p:sp>
            <p:nvSpPr>
              <p:cNvPr id="20" name="Rectangle 19"/>
              <p:cNvSpPr>
                <a:spLocks noRot="1" noChangeAspect="1" noMove="1" noResize="1" noEditPoints="1" noAdjustHandles="1" noChangeArrowheads="1" noChangeShapeType="1" noTextEdit="1"/>
              </p:cNvSpPr>
              <p:nvPr/>
            </p:nvSpPr>
            <p:spPr>
              <a:xfrm>
                <a:off x="7722274" y="1873964"/>
                <a:ext cx="813171" cy="369332"/>
              </a:xfrm>
              <a:prstGeom prst="rect">
                <a:avLst/>
              </a:prstGeom>
              <a:blipFill>
                <a:blip r:embed="rId7"/>
                <a:stretch>
                  <a:fillRect b="-1311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Rectangle 21"/>
              <p:cNvSpPr/>
              <p:nvPr/>
            </p:nvSpPr>
            <p:spPr>
              <a:xfrm>
                <a:off x="7420919" y="3485832"/>
                <a:ext cx="1372492" cy="369397"/>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br>
                  <a:rPr lang="en-US" dirty="0">
                    <a:latin typeface="+mn-lt"/>
                  </a:rPr>
                </a:br>
                <a:endParaRPr lang="en-US" dirty="0">
                  <a:latin typeface="+mn-lt"/>
                </a:endParaRPr>
              </a:p>
            </p:txBody>
          </p:sp>
        </mc:Choice>
        <mc:Fallback>
          <p:sp>
            <p:nvSpPr>
              <p:cNvPr id="22" name="Rectangle 21"/>
              <p:cNvSpPr>
                <a:spLocks noRot="1" noChangeAspect="1" noMove="1" noResize="1" noEditPoints="1" noAdjustHandles="1" noChangeArrowheads="1" noChangeShapeType="1" noTextEdit="1"/>
              </p:cNvSpPr>
              <p:nvPr/>
            </p:nvSpPr>
            <p:spPr>
              <a:xfrm>
                <a:off x="7420919" y="3485832"/>
                <a:ext cx="1372492" cy="369397"/>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Rectangle 23"/>
              <p:cNvSpPr/>
              <p:nvPr/>
            </p:nvSpPr>
            <p:spPr>
              <a:xfrm>
                <a:off x="7678937" y="4312364"/>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p:sp>
            <p:nvSpPr>
              <p:cNvPr id="24" name="Rectangle 23"/>
              <p:cNvSpPr>
                <a:spLocks noRot="1" noChangeAspect="1" noMove="1" noResize="1" noEditPoints="1" noAdjustHandles="1" noChangeArrowheads="1" noChangeShapeType="1" noTextEdit="1"/>
              </p:cNvSpPr>
              <p:nvPr/>
            </p:nvSpPr>
            <p:spPr>
              <a:xfrm>
                <a:off x="7678937" y="4312364"/>
                <a:ext cx="856452" cy="369332"/>
              </a:xfrm>
              <a:prstGeom prst="rect">
                <a:avLst/>
              </a:prstGeom>
              <a:blipFill>
                <a:blip r:embed="rId9"/>
                <a:stretch>
                  <a:fillRect b="-13115"/>
                </a:stretch>
              </a:blipFill>
            </p:spPr>
            <p:txBody>
              <a:bodyPr/>
              <a:lstStyle/>
              <a:p>
                <a:r>
                  <a:rPr lang="en-US">
                    <a:noFill/>
                  </a:rPr>
                  <a:t> </a:t>
                </a:r>
              </a:p>
            </p:txBody>
          </p:sp>
        </mc:Fallback>
      </mc:AlternateContent>
      <p:sp>
        <p:nvSpPr>
          <p:cNvPr id="26" name="TextBox 25"/>
          <p:cNvSpPr txBox="1"/>
          <p:nvPr/>
        </p:nvSpPr>
        <p:spPr>
          <a:xfrm>
            <a:off x="4400821" y="5150564"/>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mc:Choice xmlns:a14="http://schemas.microsoft.com/office/drawing/2010/main" Requires="a14">
          <p:sp>
            <p:nvSpPr>
              <p:cNvPr id="27" name="Rectangle 26"/>
              <p:cNvSpPr/>
              <p:nvPr/>
            </p:nvSpPr>
            <p:spPr>
              <a:xfrm>
                <a:off x="6789838" y="4998164"/>
                <a:ext cx="1933030"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Worst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a14:m>
                <a:endParaRPr lang="en-US" dirty="0">
                  <a:latin typeface="+mn-lt"/>
                </a:endParaRPr>
              </a:p>
            </p:txBody>
          </p:sp>
        </mc:Choice>
        <mc:Fallback>
          <p:sp>
            <p:nvSpPr>
              <p:cNvPr id="27" name="Rectangle 26"/>
              <p:cNvSpPr>
                <a:spLocks noRot="1" noChangeAspect="1" noMove="1" noResize="1" noEditPoints="1" noAdjustHandles="1" noChangeArrowheads="1" noChangeShapeType="1" noTextEdit="1"/>
              </p:cNvSpPr>
              <p:nvPr/>
            </p:nvSpPr>
            <p:spPr>
              <a:xfrm>
                <a:off x="6789838" y="4998164"/>
                <a:ext cx="1933030" cy="369332"/>
              </a:xfrm>
              <a:prstGeom prst="rect">
                <a:avLst/>
              </a:prstGeom>
              <a:blipFill>
                <a:blip r:embed="rId10"/>
                <a:stretch>
                  <a:fillRect l="-2524" t="-10000" r="-315" b="-26667"/>
                </a:stretch>
              </a:blipFill>
            </p:spPr>
            <p:txBody>
              <a:bodyPr/>
              <a:lstStyle/>
              <a:p>
                <a:r>
                  <a:rPr lang="en-US">
                    <a:noFill/>
                  </a:rPr>
                  <a:t> </a:t>
                </a:r>
              </a:p>
            </p:txBody>
          </p:sp>
        </mc:Fallback>
      </mc:AlternateContent>
      <p:sp>
        <p:nvSpPr>
          <p:cNvPr id="28" name="TextBox 27"/>
          <p:cNvSpPr txBox="1"/>
          <p:nvPr/>
        </p:nvSpPr>
        <p:spPr>
          <a:xfrm>
            <a:off x="2590800" y="5988764"/>
            <a:ext cx="485518" cy="369332"/>
          </a:xfrm>
          <a:prstGeom prst="rect">
            <a:avLst/>
          </a:prstGeom>
          <a:noFill/>
        </p:spPr>
        <p:txBody>
          <a:bodyPr wrap="none" rtlCol="0">
            <a:spAutoFit/>
          </a:bodyPr>
          <a:lstStyle/>
          <a:p>
            <a:r>
              <a:rPr lang="en-US" dirty="0">
                <a:latin typeface="+mn-lt"/>
              </a:rPr>
              <a:t>Yes</a:t>
            </a:r>
          </a:p>
        </p:txBody>
      </p:sp>
      <p:sp>
        <p:nvSpPr>
          <p:cNvPr id="29" name="TextBox 28"/>
          <p:cNvSpPr txBox="1"/>
          <p:nvPr/>
        </p:nvSpPr>
        <p:spPr>
          <a:xfrm>
            <a:off x="4378891" y="5988764"/>
            <a:ext cx="485518" cy="369332"/>
          </a:xfrm>
          <a:prstGeom prst="rect">
            <a:avLst/>
          </a:prstGeom>
          <a:noFill/>
        </p:spPr>
        <p:txBody>
          <a:bodyPr wrap="none" rtlCol="0">
            <a:spAutoFit/>
          </a:bodyPr>
          <a:lstStyle/>
          <a:p>
            <a:r>
              <a:rPr lang="en-US" dirty="0">
                <a:latin typeface="+mn-lt"/>
              </a:rPr>
              <a:t>Yes</a:t>
            </a:r>
          </a:p>
        </p:txBody>
      </p:sp>
      <mc:AlternateContent xmlns:mc="http://schemas.openxmlformats.org/markup-compatibility/2006">
        <mc:Choice xmlns:a14="http://schemas.microsoft.com/office/drawing/2010/main" Requires="a14">
          <p:sp>
            <p:nvSpPr>
              <p:cNvPr id="30" name="Rectangle 29"/>
              <p:cNvSpPr/>
              <p:nvPr/>
            </p:nvSpPr>
            <p:spPr>
              <a:xfrm>
                <a:off x="6866734" y="5314632"/>
                <a:ext cx="1788118"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Best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𝑏𝑑</m:t>
                    </m:r>
                    <m:r>
                      <a:rPr lang="en-US" i="1" dirty="0">
                        <a:latin typeface="Cambria Math" panose="02040503050406030204" pitchFamily="18" charset="0"/>
                      </a:rPr>
                      <m:t>)</m:t>
                    </m:r>
                  </m:oMath>
                </a14:m>
                <a:endParaRPr lang="en-US" dirty="0">
                  <a:latin typeface="+mn-lt"/>
                </a:endParaRPr>
              </a:p>
            </p:txBody>
          </p:sp>
        </mc:Choice>
        <mc:Fallback>
          <p:sp>
            <p:nvSpPr>
              <p:cNvPr id="30" name="Rectangle 29"/>
              <p:cNvSpPr>
                <a:spLocks noRot="1" noChangeAspect="1" noMove="1" noResize="1" noEditPoints="1" noAdjustHandles="1" noChangeArrowheads="1" noChangeShapeType="1" noTextEdit="1"/>
              </p:cNvSpPr>
              <p:nvPr/>
            </p:nvSpPr>
            <p:spPr>
              <a:xfrm>
                <a:off x="6866734" y="5314632"/>
                <a:ext cx="1788118" cy="369332"/>
              </a:xfrm>
              <a:prstGeom prst="rect">
                <a:avLst/>
              </a:prstGeom>
              <a:blipFill>
                <a:blip r:embed="rId11"/>
                <a:stretch>
                  <a:fillRect l="-2381" t="-10000" r="-340" b="-2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5" name="Rectangle 34"/>
              <p:cNvSpPr/>
              <p:nvPr/>
            </p:nvSpPr>
            <p:spPr>
              <a:xfrm>
                <a:off x="5474010" y="5806203"/>
                <a:ext cx="3746190" cy="646331"/>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br>
                  <a:rPr lang="en-US" dirty="0">
                    <a:latin typeface="+mn-lt"/>
                  </a:rPr>
                </a:b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m:oMathPara>
                </a14:m>
                <a:endParaRPr lang="en-US" dirty="0">
                  <a:latin typeface="+mn-lt"/>
                </a:endParaRPr>
              </a:p>
            </p:txBody>
          </p:sp>
        </mc:Choice>
        <mc:Fallback>
          <p:sp>
            <p:nvSpPr>
              <p:cNvPr id="35" name="Rectangle 34"/>
              <p:cNvSpPr>
                <a:spLocks noRot="1" noChangeAspect="1" noMove="1" noResize="1" noEditPoints="1" noAdjustHandles="1" noChangeArrowheads="1" noChangeShapeType="1" noTextEdit="1"/>
              </p:cNvSpPr>
              <p:nvPr/>
            </p:nvSpPr>
            <p:spPr>
              <a:xfrm>
                <a:off x="5474010" y="5806203"/>
                <a:ext cx="3746190" cy="646331"/>
              </a:xfrm>
              <a:prstGeom prst="rect">
                <a:avLst/>
              </a:prstGeom>
              <a:blipFill>
                <a:blip r:embed="rId12"/>
                <a:stretch>
                  <a:fillRect t="-4717" b="-7547"/>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B9016E56-DFF4-4C7A-969A-3A4F868B426E}"/>
              </a:ext>
            </a:extLst>
          </p:cNvPr>
          <p:cNvSpPr txBox="1"/>
          <p:nvPr/>
        </p:nvSpPr>
        <p:spPr>
          <a:xfrm>
            <a:off x="1989870" y="3462259"/>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34" name="TextBox 33">
            <a:extLst>
              <a:ext uri="{FF2B5EF4-FFF2-40B4-BE49-F238E27FC236}">
                <a16:creationId xmlns:a16="http://schemas.microsoft.com/office/drawing/2014/main" id="{1C7E4D45-8A41-4255-8C3C-2C4E94C728F8}"/>
              </a:ext>
            </a:extLst>
          </p:cNvPr>
          <p:cNvSpPr txBox="1"/>
          <p:nvPr/>
        </p:nvSpPr>
        <p:spPr>
          <a:xfrm>
            <a:off x="1888450" y="5085846"/>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2" name="TextBox 1">
            <a:extLst>
              <a:ext uri="{FF2B5EF4-FFF2-40B4-BE49-F238E27FC236}">
                <a16:creationId xmlns:a16="http://schemas.microsoft.com/office/drawing/2014/main" id="{E2DD7A14-E801-432F-A52B-F474F53D1D24}"/>
              </a:ext>
            </a:extLst>
          </p:cNvPr>
          <p:cNvSpPr txBox="1"/>
          <p:nvPr/>
        </p:nvSpPr>
        <p:spPr>
          <a:xfrm>
            <a:off x="5544553" y="4998164"/>
            <a:ext cx="1905000" cy="646331"/>
          </a:xfrm>
          <a:prstGeom prst="rect">
            <a:avLst/>
          </a:prstGeom>
          <a:noFill/>
        </p:spPr>
        <p:txBody>
          <a:bodyPr wrap="square" rtlCol="0">
            <a:spAutoFit/>
          </a:bodyPr>
          <a:lstStyle/>
          <a:p>
            <a:r>
              <a:rPr lang="en-US" dirty="0"/>
              <a:t>Depends on heuristic</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D7AEE-F7EC-44DA-B8A7-79ACFFD3A799}"/>
              </a:ext>
            </a:extLst>
          </p:cNvPr>
          <p:cNvSpPr>
            <a:spLocks noGrp="1"/>
          </p:cNvSpPr>
          <p:nvPr>
            <p:ph type="title"/>
          </p:nvPr>
        </p:nvSpPr>
        <p:spPr/>
        <p:txBody>
          <a:bodyPr/>
          <a:lstStyle/>
          <a:p>
            <a:r>
              <a:rPr lang="en-US"/>
              <a:t>Conclusion</a:t>
            </a:r>
            <a:endParaRPr lang="en-US" dirty="0"/>
          </a:p>
        </p:txBody>
      </p:sp>
      <p:sp>
        <p:nvSpPr>
          <p:cNvPr id="3" name="Content Placeholder 2">
            <a:extLst>
              <a:ext uri="{FF2B5EF4-FFF2-40B4-BE49-F238E27FC236}">
                <a16:creationId xmlns:a16="http://schemas.microsoft.com/office/drawing/2014/main" id="{92AC04F2-A253-42C1-91D8-2D8C359959AD}"/>
              </a:ext>
            </a:extLst>
          </p:cNvPr>
          <p:cNvSpPr>
            <a:spLocks noGrp="1"/>
          </p:cNvSpPr>
          <p:nvPr>
            <p:ph idx="1"/>
          </p:nvPr>
        </p:nvSpPr>
        <p:spPr/>
        <p:txBody>
          <a:bodyPr/>
          <a:lstStyle/>
          <a:p>
            <a:r>
              <a:rPr lang="en-US"/>
              <a:t>Tree search can be used for planning actions for </a:t>
            </a:r>
            <a:r>
              <a:rPr lang="en-US" b="1"/>
              <a:t>goal-based agents</a:t>
            </a:r>
            <a:r>
              <a:rPr lang="en-US"/>
              <a:t> in known, fully observable and deterministic environments.</a:t>
            </a:r>
          </a:p>
          <a:p>
            <a:endParaRPr lang="en-US"/>
          </a:p>
          <a:p>
            <a:r>
              <a:rPr lang="en-US"/>
              <a:t>Issues are:</a:t>
            </a:r>
          </a:p>
          <a:p>
            <a:pPr lvl="1"/>
            <a:r>
              <a:rPr lang="en-US"/>
              <a:t>The large search space typically does not fit into memory. We use a description using a compact </a:t>
            </a:r>
            <a:r>
              <a:rPr lang="en-US" b="1"/>
              <a:t>transition model.</a:t>
            </a:r>
            <a:endParaRPr lang="en-US"/>
          </a:p>
          <a:p>
            <a:pPr lvl="1"/>
            <a:r>
              <a:rPr lang="en-US"/>
              <a:t>The search tree is built on the fly, and we have to deal with </a:t>
            </a:r>
            <a:r>
              <a:rPr lang="en-US" b="1"/>
              <a:t>cycles and redundant paths</a:t>
            </a:r>
            <a:r>
              <a:rPr lang="en-US"/>
              <a:t>.</a:t>
            </a:r>
          </a:p>
          <a:p>
            <a:pPr lvl="1"/>
            <a:endParaRPr lang="en-US"/>
          </a:p>
          <a:p>
            <a:r>
              <a:rPr lang="en-US"/>
              <a:t>IDS is a memory efficient methods used in AI often for </a:t>
            </a:r>
            <a:r>
              <a:rPr lang="en-US" b="1"/>
              <a:t>uninformed search</a:t>
            </a:r>
            <a:r>
              <a:rPr lang="en-US"/>
              <a:t>.</a:t>
            </a:r>
          </a:p>
          <a:p>
            <a:r>
              <a:rPr lang="en-US" b="1"/>
              <a:t>Informed search </a:t>
            </a:r>
            <a:r>
              <a:rPr lang="en-US"/>
              <a:t>uses heuristics based on knowledge or percepts to improve search (i.e., A* to expand fewer nodes).</a:t>
            </a:r>
            <a:endParaRPr lang="en-US" dirty="0"/>
          </a:p>
        </p:txBody>
      </p:sp>
    </p:spTree>
    <p:extLst>
      <p:ext uri="{BB962C8B-B14F-4D97-AF65-F5344CB8AC3E}">
        <p14:creationId xmlns:p14="http://schemas.microsoft.com/office/powerpoint/2010/main" val="3727397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7DB00C61-76E1-4F5C-9775-E3ED9E739797}"/>
              </a:ext>
            </a:extLst>
          </p:cNvPr>
          <p:cNvPicPr>
            <a:picLocks noChangeAspect="1" noChangeArrowheads="1"/>
          </p:cNvPicPr>
          <p:nvPr/>
        </p:nvPicPr>
        <p:blipFill>
          <a:blip r:embed="rId3" cstate="print"/>
          <a:srcRect/>
          <a:stretch>
            <a:fillRect/>
          </a:stretch>
        </p:blipFill>
        <p:spPr bwMode="auto">
          <a:xfrm>
            <a:off x="1295400" y="1398809"/>
            <a:ext cx="5894042" cy="2807934"/>
          </a:xfrm>
          <a:prstGeom prst="rect">
            <a:avLst/>
          </a:prstGeom>
          <a:noFill/>
          <a:ln w="9525">
            <a:noFill/>
            <a:miter lim="800000"/>
            <a:headEnd/>
            <a:tailEnd/>
          </a:ln>
        </p:spPr>
      </p:pic>
      <p:sp>
        <p:nvSpPr>
          <p:cNvPr id="6146" name="Rectangle 2"/>
          <p:cNvSpPr>
            <a:spLocks noGrp="1" noChangeArrowheads="1"/>
          </p:cNvSpPr>
          <p:nvPr>
            <p:ph type="title"/>
          </p:nvPr>
        </p:nvSpPr>
        <p:spPr>
          <a:xfrm>
            <a:off x="457200" y="352231"/>
            <a:ext cx="8229600" cy="1143000"/>
          </a:xfrm>
        </p:spPr>
        <p:txBody>
          <a:bodyPr/>
          <a:lstStyle/>
          <a:p>
            <a:r>
              <a:rPr lang="en-US" dirty="0"/>
              <a:t>Example: Vacuum world</a:t>
            </a:r>
          </a:p>
        </p:txBody>
      </p:sp>
      <p:sp>
        <p:nvSpPr>
          <p:cNvPr id="6147" name="Rectangle 3"/>
          <p:cNvSpPr>
            <a:spLocks noGrp="1" noChangeArrowheads="1"/>
          </p:cNvSpPr>
          <p:nvPr>
            <p:ph idx="1"/>
          </p:nvPr>
        </p:nvSpPr>
        <p:spPr>
          <a:xfrm>
            <a:off x="457200" y="4234621"/>
            <a:ext cx="8448907" cy="2394779"/>
          </a:xfrm>
        </p:spPr>
        <p:txBody>
          <a:bodyPr>
            <a:normAutofit/>
          </a:bodyPr>
          <a:lstStyle/>
          <a:p>
            <a:r>
              <a:rPr lang="en-US" sz="2400" b="1" dirty="0">
                <a:solidFill>
                  <a:srgbClr val="FF0000"/>
                </a:solidFill>
              </a:rPr>
              <a:t>Initial State: </a:t>
            </a:r>
            <a:r>
              <a:rPr lang="en-US" sz="2000" dirty="0"/>
              <a:t>Defined by agent location and dirt location.</a:t>
            </a:r>
            <a:endParaRPr lang="en-US" sz="2000" b="1" dirty="0">
              <a:solidFill>
                <a:srgbClr val="FF0000"/>
              </a:solidFill>
            </a:endParaRPr>
          </a:p>
          <a:p>
            <a:r>
              <a:rPr lang="en-US" sz="2400" b="1" dirty="0">
                <a:solidFill>
                  <a:srgbClr val="FF0000"/>
                </a:solidFill>
              </a:rPr>
              <a:t>Actions: </a:t>
            </a:r>
            <a:r>
              <a:rPr lang="en-US" sz="2000" dirty="0"/>
              <a:t>Left, right, suck</a:t>
            </a:r>
            <a:endParaRPr lang="en-US" sz="2400" b="1" dirty="0">
              <a:solidFill>
                <a:srgbClr val="FF0000"/>
              </a:solidFill>
            </a:endParaRPr>
          </a:p>
          <a:p>
            <a:r>
              <a:rPr lang="en-US" sz="2400" b="1" dirty="0">
                <a:solidFill>
                  <a:srgbClr val="FF0000"/>
                </a:solidFill>
              </a:rPr>
              <a:t>Transition model: </a:t>
            </a:r>
            <a:r>
              <a:rPr lang="en-US" sz="2100" dirty="0"/>
              <a:t>Clean a location or move.</a:t>
            </a:r>
          </a:p>
          <a:p>
            <a:r>
              <a:rPr lang="en-US" sz="2300" b="1" dirty="0">
                <a:solidFill>
                  <a:srgbClr val="FF0000"/>
                </a:solidFill>
              </a:rPr>
              <a:t>Goal state: </a:t>
            </a:r>
            <a:r>
              <a:rPr lang="en-US" sz="2300" dirty="0"/>
              <a:t>All locations are clean.</a:t>
            </a:r>
            <a:endParaRPr lang="en-US" sz="2300" b="1" dirty="0">
              <a:solidFill>
                <a:srgbClr val="FF0000"/>
              </a:solidFill>
            </a:endParaRPr>
          </a:p>
          <a:p>
            <a:r>
              <a:rPr lang="en-US" sz="2300" b="1" dirty="0">
                <a:solidFill>
                  <a:srgbClr val="FF0000"/>
                </a:solidFill>
              </a:rPr>
              <a:t>Path cost: </a:t>
            </a:r>
            <a:r>
              <a:rPr lang="en-US" sz="2000" dirty="0"/>
              <a:t>E.g., number if actions</a:t>
            </a:r>
          </a:p>
          <a:p>
            <a:endParaRPr lang="en-US" sz="2400" dirty="0"/>
          </a:p>
        </p:txBody>
      </p:sp>
      <p:pic>
        <p:nvPicPr>
          <p:cNvPr id="6" name="Picture 4" descr="vacuum2-environment"/>
          <p:cNvPicPr>
            <a:picLocks noChangeAspect="1" noChangeArrowheads="1"/>
          </p:cNvPicPr>
          <p:nvPr/>
        </p:nvPicPr>
        <p:blipFill>
          <a:blip r:embed="rId4" cstate="print"/>
          <a:srcRect/>
          <a:stretch>
            <a:fillRect/>
          </a:stretch>
        </p:blipFill>
        <p:spPr bwMode="auto">
          <a:xfrm>
            <a:off x="6172200" y="685800"/>
            <a:ext cx="1866900" cy="955158"/>
          </a:xfrm>
          <a:prstGeom prst="rect">
            <a:avLst/>
          </a:prstGeom>
          <a:noFill/>
        </p:spPr>
      </p:pic>
      <p:sp>
        <p:nvSpPr>
          <p:cNvPr id="2" name="Rectangle 1">
            <a:extLst>
              <a:ext uri="{FF2B5EF4-FFF2-40B4-BE49-F238E27FC236}">
                <a16:creationId xmlns:a16="http://schemas.microsoft.com/office/drawing/2014/main" id="{97F4CACD-9913-48F7-9C59-F69D6F28DB24}"/>
              </a:ext>
            </a:extLst>
          </p:cNvPr>
          <p:cNvSpPr/>
          <p:nvPr/>
        </p:nvSpPr>
        <p:spPr>
          <a:xfrm>
            <a:off x="3124200" y="3352800"/>
            <a:ext cx="2209800" cy="5334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54DA0C8D-BFCA-4641-A774-A2D21D63B506}"/>
              </a:ext>
            </a:extLst>
          </p:cNvPr>
          <p:cNvSpPr txBox="1"/>
          <p:nvPr/>
        </p:nvSpPr>
        <p:spPr>
          <a:xfrm>
            <a:off x="1589342" y="3481556"/>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9" name="TextBox 8">
            <a:extLst>
              <a:ext uri="{FF2B5EF4-FFF2-40B4-BE49-F238E27FC236}">
                <a16:creationId xmlns:a16="http://schemas.microsoft.com/office/drawing/2014/main" id="{9912DB9D-3668-43DE-997C-42B87B79392C}"/>
              </a:ext>
            </a:extLst>
          </p:cNvPr>
          <p:cNvSpPr txBox="1"/>
          <p:nvPr/>
        </p:nvSpPr>
        <p:spPr>
          <a:xfrm>
            <a:off x="990600" y="1409291"/>
            <a:ext cx="1447800" cy="369332"/>
          </a:xfrm>
          <a:prstGeom prst="rect">
            <a:avLst/>
          </a:prstGeom>
          <a:noFill/>
        </p:spPr>
        <p:txBody>
          <a:bodyPr wrap="square">
            <a:spAutoFit/>
          </a:bodyPr>
          <a:lstStyle/>
          <a:p>
            <a:r>
              <a:rPr lang="en-US" b="1" dirty="0"/>
              <a:t>State Space</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CA8139D-6DF9-3EBD-5CE8-825562C48CC0}"/>
                  </a:ext>
                </a:extLst>
              </p:cNvPr>
              <p:cNvSpPr txBox="1"/>
              <p:nvPr/>
            </p:nvSpPr>
            <p:spPr>
              <a:xfrm>
                <a:off x="6496494" y="4875074"/>
                <a:ext cx="2438400" cy="175432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dirty="0"/>
                  <a:t>There are 8 possible atomic states of the system. </a:t>
                </a:r>
              </a:p>
              <a:p>
                <a:r>
                  <a:rPr lang="en-US" dirty="0"/>
                  <a:t>Why is the number of states for </a:t>
                </a:r>
                <a:r>
                  <a:rPr lang="en-US" i="1" dirty="0"/>
                  <a:t>n</a:t>
                </a:r>
                <a:r>
                  <a:rPr lang="en-US" dirty="0"/>
                  <a:t> possible locations  </a:t>
                </a:r>
                <a14:m>
                  <m:oMath xmlns:m="http://schemas.openxmlformats.org/officeDocument/2006/math">
                    <m:r>
                      <a:rPr lang="en-US" b="0" i="1" smtClean="0">
                        <a:latin typeface="Cambria Math" panose="02040503050406030204" pitchFamily="18" charset="0"/>
                      </a:rPr>
                      <m:t>𝑛</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e>
                    </m:d>
                  </m:oMath>
                </a14:m>
                <a:r>
                  <a:rPr lang="en-US" dirty="0"/>
                  <a:t>?</a:t>
                </a:r>
              </a:p>
            </p:txBody>
          </p:sp>
        </mc:Choice>
        <mc:Fallback xmlns="">
          <p:sp>
            <p:nvSpPr>
              <p:cNvPr id="4" name="TextBox 3">
                <a:extLst>
                  <a:ext uri="{FF2B5EF4-FFF2-40B4-BE49-F238E27FC236}">
                    <a16:creationId xmlns:a16="http://schemas.microsoft.com/office/drawing/2014/main" id="{1CA8139D-6DF9-3EBD-5CE8-825562C48CC0}"/>
                  </a:ext>
                </a:extLst>
              </p:cNvPr>
              <p:cNvSpPr txBox="1">
                <a:spLocks noRot="1" noChangeAspect="1" noMove="1" noResize="1" noEditPoints="1" noAdjustHandles="1" noChangeArrowheads="1" noChangeShapeType="1" noTextEdit="1"/>
              </p:cNvSpPr>
              <p:nvPr/>
            </p:nvSpPr>
            <p:spPr>
              <a:xfrm>
                <a:off x="6496494" y="4875074"/>
                <a:ext cx="2438400" cy="1754326"/>
              </a:xfrm>
              <a:prstGeom prst="rect">
                <a:avLst/>
              </a:prstGeom>
              <a:blipFill>
                <a:blip r:embed="rId5"/>
                <a:stretch>
                  <a:fillRect l="-2250" t="-2083" b="-4514"/>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P spid="2" grpId="0" animBg="1"/>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20822</TotalTime>
  <Words>6063</Words>
  <Application>Microsoft Office PowerPoint</Application>
  <PresentationFormat>On-screen Show (4:3)</PresentationFormat>
  <Paragraphs>923</Paragraphs>
  <Slides>85</Slides>
  <Notes>65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85</vt:i4>
      </vt:variant>
    </vt:vector>
  </HeadingPairs>
  <TitlesOfParts>
    <vt:vector size="92" baseType="lpstr">
      <vt:lpstr>Arial</vt:lpstr>
      <vt:lpstr>Calibri</vt:lpstr>
      <vt:lpstr>Calibri Light</vt:lpstr>
      <vt:lpstr>Cambria Math</vt:lpstr>
      <vt:lpstr>source sans pro</vt:lpstr>
      <vt:lpstr>Wingdings</vt:lpstr>
      <vt:lpstr>Office Theme</vt:lpstr>
      <vt:lpstr>CS 5/7320  Artificial Intelligence  Solving problems by searching AIMA Chapter 3</vt:lpstr>
      <vt:lpstr>Contents</vt:lpstr>
      <vt:lpstr>What are search problems?</vt:lpstr>
      <vt:lpstr>Remember: Goal-based Agent</vt:lpstr>
      <vt:lpstr>What are search problems?</vt:lpstr>
      <vt:lpstr>Search problem components</vt:lpstr>
      <vt:lpstr>Transition function and available actions</vt:lpstr>
      <vt:lpstr>Example: Romania Vacation</vt:lpstr>
      <vt:lpstr>Example: Vacuum world</vt:lpstr>
      <vt:lpstr>Example: Sliding-tile puzzle</vt:lpstr>
      <vt:lpstr>Example: Robot motion planning</vt:lpstr>
      <vt:lpstr>Solving search problems</vt:lpstr>
      <vt:lpstr>Issue: Transition model is not a tree! It has cycles vs. redundant paths</vt:lpstr>
      <vt:lpstr>Search tree</vt:lpstr>
      <vt:lpstr>Differences between typical Tree search and AI search</vt:lpstr>
      <vt:lpstr>Tree Search Algorithm Outline</vt:lpstr>
      <vt:lpstr>Tree search example</vt:lpstr>
      <vt:lpstr>Tree search example</vt:lpstr>
      <vt:lpstr>Tree search example</vt:lpstr>
      <vt:lpstr>Search strategies</vt:lpstr>
      <vt:lpstr>State Space for Search</vt:lpstr>
      <vt:lpstr>State Space</vt:lpstr>
      <vt:lpstr>PowerPoint Presentation</vt:lpstr>
      <vt:lpstr>PowerPoint Presentation</vt:lpstr>
      <vt:lpstr>Examples: What is the state space size?</vt:lpstr>
      <vt:lpstr>Examples: What is the state space size?</vt:lpstr>
      <vt:lpstr>Examples: What is the state space size?</vt:lpstr>
      <vt:lpstr>Uninformed Search</vt:lpstr>
      <vt:lpstr>Uninformed search strategies</vt:lpstr>
      <vt:lpstr>Breadth-first search (BFS)</vt:lpstr>
      <vt:lpstr>Implementation: BFS</vt:lpstr>
      <vt:lpstr>Implementation: Expanding the search tree</vt:lpstr>
      <vt:lpstr>Properties of Breadth-first search</vt:lpstr>
      <vt:lpstr>Breadth-first search</vt:lpstr>
      <vt:lpstr>Uniform-cost search  (= Dijkstra’s shortest path algorithm)</vt:lpstr>
      <vt:lpstr>Implementation: Best-First Search Strategy</vt:lpstr>
      <vt:lpstr>Depth-first search (DFS)</vt:lpstr>
      <vt:lpstr>Implementation: DFS</vt:lpstr>
      <vt:lpstr>Properties of depth-first search</vt:lpstr>
      <vt:lpstr>Depth-first search</vt:lpstr>
      <vt:lpstr>Iterative deepening search (IDS)</vt:lpstr>
      <vt:lpstr>Iterative deepening search (IDS)</vt:lpstr>
      <vt:lpstr>Implementation: IDS</vt:lpstr>
      <vt:lpstr>Properties of iterative deepening search</vt:lpstr>
      <vt:lpstr>Informed Search</vt:lpstr>
      <vt:lpstr>Informed search</vt:lpstr>
      <vt:lpstr>Heuristic function</vt:lpstr>
      <vt:lpstr>Heuristic for the Romania problem</vt:lpstr>
      <vt:lpstr>Greedy best-first search example</vt:lpstr>
      <vt:lpstr>Greedy best-first search example</vt:lpstr>
      <vt:lpstr>Greedy best-first search example</vt:lpstr>
      <vt:lpstr>Greedy best-first search example</vt:lpstr>
      <vt:lpstr>Properties of greedy best-first search</vt:lpstr>
      <vt:lpstr>Implementation of greedy best-first search</vt:lpstr>
      <vt:lpstr>Implementation of greedy best-first search</vt:lpstr>
      <vt:lpstr>Properties of greedy best-first search</vt:lpstr>
      <vt:lpstr>How can we fix the optimality problem with greedy best-first search?</vt:lpstr>
      <vt:lpstr>A* search</vt:lpstr>
      <vt:lpstr>A* search example</vt:lpstr>
      <vt:lpstr>A* search example</vt:lpstr>
      <vt:lpstr>A* search example</vt:lpstr>
      <vt:lpstr>A* search example</vt:lpstr>
      <vt:lpstr>A* search example</vt:lpstr>
      <vt:lpstr>A* search example</vt:lpstr>
      <vt:lpstr>BFS vs. A* search</vt:lpstr>
      <vt:lpstr>Implementation of A* Search</vt:lpstr>
      <vt:lpstr>Implementation of A* Search</vt:lpstr>
      <vt:lpstr>Optimality: Admissible heuristics</vt:lpstr>
      <vt:lpstr>Proof of Optimality of A*</vt:lpstr>
      <vt:lpstr>Guarantees of A*</vt:lpstr>
      <vt:lpstr>Properties of A*</vt:lpstr>
      <vt:lpstr>Designing heuristic functions</vt:lpstr>
      <vt:lpstr>Heuristics from relaxed problems</vt:lpstr>
      <vt:lpstr>Heuristics from relaxed problems</vt:lpstr>
      <vt:lpstr>Heuristics from subproblems</vt:lpstr>
      <vt:lpstr>Dominance: What heuristic is better?</vt:lpstr>
      <vt:lpstr>Dominance</vt:lpstr>
      <vt:lpstr>Combining heuristics</vt:lpstr>
      <vt:lpstr>Satisficing Search: Weighted A* search</vt:lpstr>
      <vt:lpstr>Example of weighted A* search</vt:lpstr>
      <vt:lpstr>Memory-bounded search</vt:lpstr>
      <vt:lpstr>Implementation as Best-first Search</vt:lpstr>
      <vt:lpstr>Summary: Uninformed search strategies</vt:lpstr>
      <vt:lpstr>Summary: All search strategies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Solving problems by searching</dc:title>
  <dc:creator>michael</dc:creator>
  <cp:lastModifiedBy>Hahsler, Michael</cp:lastModifiedBy>
  <cp:revision>149</cp:revision>
  <dcterms:created xsi:type="dcterms:W3CDTF">2020-09-15T14:04:03Z</dcterms:created>
  <dcterms:modified xsi:type="dcterms:W3CDTF">2024-02-22T15:23:18Z</dcterms:modified>
</cp:coreProperties>
</file>